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4"/>
    <p:sldMasterId id="214748367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Lst>
  <p:sldSz cy="5143500" cx="9144000"/>
  <p:notesSz cx="6858000" cy="9144000"/>
  <p:embeddedFontLst>
    <p:embeddedFont>
      <p:font typeface="Montserrat"/>
      <p:regular r:id="rId61"/>
      <p:bold r:id="rId62"/>
      <p:italic r:id="rId63"/>
      <p:boldItalic r:id="rId64"/>
    </p:embeddedFont>
    <p:embeddedFont>
      <p:font typeface="Oswald"/>
      <p:regular r:id="rId65"/>
      <p:bold r:id="rId6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Montserrat-bold.fntdata"/><Relationship Id="rId61" Type="http://schemas.openxmlformats.org/officeDocument/2006/relationships/font" Target="fonts/Montserrat-regular.fntdata"/><Relationship Id="rId20" Type="http://schemas.openxmlformats.org/officeDocument/2006/relationships/slide" Target="slides/slide14.xml"/><Relationship Id="rId64" Type="http://schemas.openxmlformats.org/officeDocument/2006/relationships/font" Target="fonts/Montserrat-boldItalic.fntdata"/><Relationship Id="rId63" Type="http://schemas.openxmlformats.org/officeDocument/2006/relationships/font" Target="fonts/Montserrat-italic.fntdata"/><Relationship Id="rId22" Type="http://schemas.openxmlformats.org/officeDocument/2006/relationships/slide" Target="slides/slide16.xml"/><Relationship Id="rId66" Type="http://schemas.openxmlformats.org/officeDocument/2006/relationships/font" Target="fonts/Oswald-bold.fntdata"/><Relationship Id="rId21" Type="http://schemas.openxmlformats.org/officeDocument/2006/relationships/slide" Target="slides/slide15.xml"/><Relationship Id="rId65" Type="http://schemas.openxmlformats.org/officeDocument/2006/relationships/font" Target="fonts/Oswald-regular.fntdata"/><Relationship Id="rId24" Type="http://schemas.openxmlformats.org/officeDocument/2006/relationships/slide" Target="slides/slide18.xml"/><Relationship Id="rId23" Type="http://schemas.openxmlformats.org/officeDocument/2006/relationships/slide" Target="slides/slide17.xml"/><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dcdd7fe72c_0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dcdd7fe72c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dcdd7fe72c_0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dcdd7fe72c_0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dcdd7fe72c_0_1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dcdd7fe72c_0_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dcdd7fe72c_0_2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dcdd7fe72c_0_2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dcdd7fe72c_0_2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dcdd7fe72c_0_2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dcdd7fe72c_0_2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dcdd7fe72c_0_2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dcdd7fe72c_0_3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dcdd7fe72c_0_3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dcdd7fe72c_0_2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dcdd7fe72c_0_2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dcdd7fe72c_0_3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dcdd7fe72c_0_3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dcdd7fe72c_0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dcdd7fe72c_0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dcdd7fe72c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dcdd7fe72c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dd0a73d134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dd0a73d134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dd0a73d134_1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dd0a73d134_1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dd0a73d134_1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dd0a73d134_1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dd0a73d134_1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dd0a73d134_1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dd0a73d134_1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dd0a73d134_1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dd0a73d134_1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dd0a73d134_1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dd0a73d134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dd0a73d134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dd09604a84_0_6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dd09604a84_0_6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dd09604a84_0_6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dd09604a84_0_6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most flavors of the old generations of learning algorithms … performance will plateau. … deep learning … is the first class of algorithms … that is scalable. … performance just keeps getting better as you feed them more data.</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dd09604a84_0_6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dd09604a84_0_6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dcdd7fe72c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dcdd7fe72c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dd09604a84_0_6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dd09604a84_0_6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dd09604a84_0_6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dd09604a84_0_6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dd09604a84_0_6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3" name="Google Shape;403;gdd09604a84_0_6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dd09604a84_0_6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dd09604a84_0_6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gdd09604a84_0_6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7" name="Google Shape;417;gdd09604a84_0_6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gdd09604a84_0_6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8" name="Google Shape;428;gdd09604a84_0_6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dd09604a84_0_6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9" name="Google Shape;439;gdd09604a84_0_6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gdd09604a84_0_7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1" name="Google Shape;461;gdd09604a84_0_7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gdd09604a84_0_7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3" name="Google Shape;483;gdd09604a84_0_7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 name="Shape 503"/>
        <p:cNvGrpSpPr/>
        <p:nvPr/>
      </p:nvGrpSpPr>
      <p:grpSpPr>
        <a:xfrm>
          <a:off x="0" y="0"/>
          <a:ext cx="0" cy="0"/>
          <a:chOff x="0" y="0"/>
          <a:chExt cx="0" cy="0"/>
        </a:xfrm>
      </p:grpSpPr>
      <p:sp>
        <p:nvSpPr>
          <p:cNvPr id="504" name="Google Shape;504;gdd09604a84_0_7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5" name="Google Shape;505;gdd09604a84_0_7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dcdd7fe72c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dcdd7fe72c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 name="Shape 525"/>
        <p:cNvGrpSpPr/>
        <p:nvPr/>
      </p:nvGrpSpPr>
      <p:grpSpPr>
        <a:xfrm>
          <a:off x="0" y="0"/>
          <a:ext cx="0" cy="0"/>
          <a:chOff x="0" y="0"/>
          <a:chExt cx="0" cy="0"/>
        </a:xfrm>
      </p:grpSpPr>
      <p:sp>
        <p:nvSpPr>
          <p:cNvPr id="526" name="Google Shape;526;gdd09604a84_0_7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7" name="Google Shape;527;gdd09604a84_0_7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gdd09604a84_0_8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4" name="Google Shape;554;gdd09604a84_0_8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9" name="Shape 579"/>
        <p:cNvGrpSpPr/>
        <p:nvPr/>
      </p:nvGrpSpPr>
      <p:grpSpPr>
        <a:xfrm>
          <a:off x="0" y="0"/>
          <a:ext cx="0" cy="0"/>
          <a:chOff x="0" y="0"/>
          <a:chExt cx="0" cy="0"/>
        </a:xfrm>
      </p:grpSpPr>
      <p:sp>
        <p:nvSpPr>
          <p:cNvPr id="580" name="Google Shape;580;gdd09604a84_0_8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1" name="Google Shape;581;gdd09604a84_0_8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7" name="Shape 607"/>
        <p:cNvGrpSpPr/>
        <p:nvPr/>
      </p:nvGrpSpPr>
      <p:grpSpPr>
        <a:xfrm>
          <a:off x="0" y="0"/>
          <a:ext cx="0" cy="0"/>
          <a:chOff x="0" y="0"/>
          <a:chExt cx="0" cy="0"/>
        </a:xfrm>
      </p:grpSpPr>
      <p:sp>
        <p:nvSpPr>
          <p:cNvPr id="608" name="Google Shape;608;gdd09604a84_0_8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9" name="Google Shape;609;gdd09604a84_0_8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0" name="Shape 630"/>
        <p:cNvGrpSpPr/>
        <p:nvPr/>
      </p:nvGrpSpPr>
      <p:grpSpPr>
        <a:xfrm>
          <a:off x="0" y="0"/>
          <a:ext cx="0" cy="0"/>
          <a:chOff x="0" y="0"/>
          <a:chExt cx="0" cy="0"/>
        </a:xfrm>
      </p:grpSpPr>
      <p:sp>
        <p:nvSpPr>
          <p:cNvPr id="631" name="Google Shape;631;gdd09604a84_0_8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2" name="Google Shape;632;gdd09604a84_0_8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3" name="Shape 653"/>
        <p:cNvGrpSpPr/>
        <p:nvPr/>
      </p:nvGrpSpPr>
      <p:grpSpPr>
        <a:xfrm>
          <a:off x="0" y="0"/>
          <a:ext cx="0" cy="0"/>
          <a:chOff x="0" y="0"/>
          <a:chExt cx="0" cy="0"/>
        </a:xfrm>
      </p:grpSpPr>
      <p:sp>
        <p:nvSpPr>
          <p:cNvPr id="654" name="Google Shape;654;gdd09604a84_0_9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5" name="Google Shape;655;gdd09604a84_0_9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9" name="Shape 659"/>
        <p:cNvGrpSpPr/>
        <p:nvPr/>
      </p:nvGrpSpPr>
      <p:grpSpPr>
        <a:xfrm>
          <a:off x="0" y="0"/>
          <a:ext cx="0" cy="0"/>
          <a:chOff x="0" y="0"/>
          <a:chExt cx="0" cy="0"/>
        </a:xfrm>
      </p:grpSpPr>
      <p:sp>
        <p:nvSpPr>
          <p:cNvPr id="660" name="Google Shape;660;gdd09604a84_0_9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1" name="Google Shape;661;gdd09604a84_0_9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6" name="Shape 666"/>
        <p:cNvGrpSpPr/>
        <p:nvPr/>
      </p:nvGrpSpPr>
      <p:grpSpPr>
        <a:xfrm>
          <a:off x="0" y="0"/>
          <a:ext cx="0" cy="0"/>
          <a:chOff x="0" y="0"/>
          <a:chExt cx="0" cy="0"/>
        </a:xfrm>
      </p:grpSpPr>
      <p:sp>
        <p:nvSpPr>
          <p:cNvPr id="667" name="Google Shape;667;gdd09604a84_0_10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8" name="Google Shape;668;gdd09604a84_0_10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4" name="Shape 674"/>
        <p:cNvGrpSpPr/>
        <p:nvPr/>
      </p:nvGrpSpPr>
      <p:grpSpPr>
        <a:xfrm>
          <a:off x="0" y="0"/>
          <a:ext cx="0" cy="0"/>
          <a:chOff x="0" y="0"/>
          <a:chExt cx="0" cy="0"/>
        </a:xfrm>
      </p:grpSpPr>
      <p:sp>
        <p:nvSpPr>
          <p:cNvPr id="675" name="Google Shape;675;gdd09604a84_0_10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6" name="Google Shape;676;gdd09604a84_0_10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2" name="Shape 682"/>
        <p:cNvGrpSpPr/>
        <p:nvPr/>
      </p:nvGrpSpPr>
      <p:grpSpPr>
        <a:xfrm>
          <a:off x="0" y="0"/>
          <a:ext cx="0" cy="0"/>
          <a:chOff x="0" y="0"/>
          <a:chExt cx="0" cy="0"/>
        </a:xfrm>
      </p:grpSpPr>
      <p:sp>
        <p:nvSpPr>
          <p:cNvPr id="683" name="Google Shape;683;gdd09604a84_0_10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4" name="Google Shape;684;gdd09604a84_0_10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dcdd7fe72c_0_3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dcdd7fe72c_0_3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9" name="Shape 709"/>
        <p:cNvGrpSpPr/>
        <p:nvPr/>
      </p:nvGrpSpPr>
      <p:grpSpPr>
        <a:xfrm>
          <a:off x="0" y="0"/>
          <a:ext cx="0" cy="0"/>
          <a:chOff x="0" y="0"/>
          <a:chExt cx="0" cy="0"/>
        </a:xfrm>
      </p:grpSpPr>
      <p:sp>
        <p:nvSpPr>
          <p:cNvPr id="710" name="Google Shape;710;gdd09604a84_0_10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1" name="Google Shape;711;gdd09604a84_0_10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6" name="Shape 736"/>
        <p:cNvGrpSpPr/>
        <p:nvPr/>
      </p:nvGrpSpPr>
      <p:grpSpPr>
        <a:xfrm>
          <a:off x="0" y="0"/>
          <a:ext cx="0" cy="0"/>
          <a:chOff x="0" y="0"/>
          <a:chExt cx="0" cy="0"/>
        </a:xfrm>
      </p:grpSpPr>
      <p:sp>
        <p:nvSpPr>
          <p:cNvPr id="737" name="Google Shape;737;gdd09604a84_0_10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8" name="Google Shape;738;gdd09604a84_0_10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5" name="Shape 745"/>
        <p:cNvGrpSpPr/>
        <p:nvPr/>
      </p:nvGrpSpPr>
      <p:grpSpPr>
        <a:xfrm>
          <a:off x="0" y="0"/>
          <a:ext cx="0" cy="0"/>
          <a:chOff x="0" y="0"/>
          <a:chExt cx="0" cy="0"/>
        </a:xfrm>
      </p:grpSpPr>
      <p:sp>
        <p:nvSpPr>
          <p:cNvPr id="746" name="Google Shape;746;gdd09604a84_0_10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7" name="Google Shape;747;gdd09604a84_0_10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4" name="Shape 754"/>
        <p:cNvGrpSpPr/>
        <p:nvPr/>
      </p:nvGrpSpPr>
      <p:grpSpPr>
        <a:xfrm>
          <a:off x="0" y="0"/>
          <a:ext cx="0" cy="0"/>
          <a:chOff x="0" y="0"/>
          <a:chExt cx="0" cy="0"/>
        </a:xfrm>
      </p:grpSpPr>
      <p:sp>
        <p:nvSpPr>
          <p:cNvPr id="755" name="Google Shape;755;gdd09604a84_0_12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6" name="Google Shape;756;gdd09604a84_0_12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0" name="Shape 760"/>
        <p:cNvGrpSpPr/>
        <p:nvPr/>
      </p:nvGrpSpPr>
      <p:grpSpPr>
        <a:xfrm>
          <a:off x="0" y="0"/>
          <a:ext cx="0" cy="0"/>
          <a:chOff x="0" y="0"/>
          <a:chExt cx="0" cy="0"/>
        </a:xfrm>
      </p:grpSpPr>
      <p:sp>
        <p:nvSpPr>
          <p:cNvPr id="761" name="Google Shape;761;gdd09604a84_0_1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2" name="Google Shape;762;gdd09604a84_0_1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dcdd7fe72c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dcdd7fe72c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dcdd7fe72c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dcdd7fe72c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dcdd7fe72c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dcdd7fe72c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dcdd7fe72c_0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dcdd7fe72c_0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4" name="Shape 54"/>
        <p:cNvGrpSpPr/>
        <p:nvPr/>
      </p:nvGrpSpPr>
      <p:grpSpPr>
        <a:xfrm>
          <a:off x="0" y="0"/>
          <a:ext cx="0" cy="0"/>
          <a:chOff x="0" y="0"/>
          <a:chExt cx="0" cy="0"/>
        </a:xfrm>
      </p:grpSpPr>
      <p:sp>
        <p:nvSpPr>
          <p:cNvPr id="55" name="Google Shape;55;p14"/>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56" name="Google Shape;56;p14"/>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57" name="Google Shape;57;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8" name="Shape 58"/>
        <p:cNvGrpSpPr/>
        <p:nvPr/>
      </p:nvGrpSpPr>
      <p:grpSpPr>
        <a:xfrm>
          <a:off x="0" y="0"/>
          <a:ext cx="0" cy="0"/>
          <a:chOff x="0" y="0"/>
          <a:chExt cx="0" cy="0"/>
        </a:xfrm>
      </p:grpSpPr>
      <p:sp>
        <p:nvSpPr>
          <p:cNvPr id="59" name="Google Shape;59;p15"/>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60" name="Google Shape;60;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1" name="Shape 61"/>
        <p:cNvGrpSpPr/>
        <p:nvPr/>
      </p:nvGrpSpPr>
      <p:grpSpPr>
        <a:xfrm>
          <a:off x="0" y="0"/>
          <a:ext cx="0" cy="0"/>
          <a:chOff x="0" y="0"/>
          <a:chExt cx="0" cy="0"/>
        </a:xfrm>
      </p:grpSpPr>
      <p:sp>
        <p:nvSpPr>
          <p:cNvPr id="62" name="Google Shape;62;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3" name="Google Shape;63;p1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64" name="Google Shape;64;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5" name="Shape 65"/>
        <p:cNvGrpSpPr/>
        <p:nvPr/>
      </p:nvGrpSpPr>
      <p:grpSpPr>
        <a:xfrm>
          <a:off x="0" y="0"/>
          <a:ext cx="0" cy="0"/>
          <a:chOff x="0" y="0"/>
          <a:chExt cx="0" cy="0"/>
        </a:xfrm>
      </p:grpSpPr>
      <p:sp>
        <p:nvSpPr>
          <p:cNvPr id="66" name="Google Shape;66;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7" name="Google Shape;67;p17"/>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68" name="Google Shape;68;p17"/>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69" name="Google Shape;69;p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 name="Shape 70"/>
        <p:cNvGrpSpPr/>
        <p:nvPr/>
      </p:nvGrpSpPr>
      <p:grpSpPr>
        <a:xfrm>
          <a:off x="0" y="0"/>
          <a:ext cx="0" cy="0"/>
          <a:chOff x="0" y="0"/>
          <a:chExt cx="0" cy="0"/>
        </a:xfrm>
      </p:grpSpPr>
      <p:sp>
        <p:nvSpPr>
          <p:cNvPr id="71" name="Google Shape;71;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2" name="Google Shape;72;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3" name="Shape 73"/>
        <p:cNvGrpSpPr/>
        <p:nvPr/>
      </p:nvGrpSpPr>
      <p:grpSpPr>
        <a:xfrm>
          <a:off x="0" y="0"/>
          <a:ext cx="0" cy="0"/>
          <a:chOff x="0" y="0"/>
          <a:chExt cx="0" cy="0"/>
        </a:xfrm>
      </p:grpSpPr>
      <p:sp>
        <p:nvSpPr>
          <p:cNvPr id="74" name="Google Shape;74;p19"/>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75" name="Google Shape;75;p19"/>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6" name="Google Shape;76;p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77" name="Shape 77"/>
        <p:cNvGrpSpPr/>
        <p:nvPr/>
      </p:nvGrpSpPr>
      <p:grpSpPr>
        <a:xfrm>
          <a:off x="0" y="0"/>
          <a:ext cx="0" cy="0"/>
          <a:chOff x="0" y="0"/>
          <a:chExt cx="0" cy="0"/>
        </a:xfrm>
      </p:grpSpPr>
      <p:sp>
        <p:nvSpPr>
          <p:cNvPr id="78" name="Google Shape;78;p20"/>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79" name="Google Shape;79;p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0" name="Shape 80"/>
        <p:cNvGrpSpPr/>
        <p:nvPr/>
      </p:nvGrpSpPr>
      <p:grpSpPr>
        <a:xfrm>
          <a:off x="0" y="0"/>
          <a:ext cx="0" cy="0"/>
          <a:chOff x="0" y="0"/>
          <a:chExt cx="0" cy="0"/>
        </a:xfrm>
      </p:grpSpPr>
      <p:sp>
        <p:nvSpPr>
          <p:cNvPr id="81" name="Google Shape;81;p21"/>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21"/>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83" name="Google Shape;83;p21"/>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84" name="Google Shape;84;p21"/>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Clr>
                <a:schemeClr val="dk1"/>
              </a:buClr>
              <a:buSzPts val="1800"/>
              <a:buChar char="●"/>
              <a:defRPr>
                <a:solidFill>
                  <a:schemeClr val="dk1"/>
                </a:solidFill>
              </a:defRPr>
            </a:lvl1pPr>
            <a:lvl2pPr indent="-317500" lvl="1" marL="914400" rtl="0">
              <a:spcBef>
                <a:spcPts val="1600"/>
              </a:spcBef>
              <a:spcAft>
                <a:spcPts val="0"/>
              </a:spcAft>
              <a:buClr>
                <a:schemeClr val="dk1"/>
              </a:buClr>
              <a:buSzPts val="1400"/>
              <a:buChar char="○"/>
              <a:defRPr>
                <a:solidFill>
                  <a:schemeClr val="dk1"/>
                </a:solidFill>
              </a:defRPr>
            </a:lvl2pPr>
            <a:lvl3pPr indent="-317500" lvl="2" marL="1371600" rtl="0">
              <a:spcBef>
                <a:spcPts val="1600"/>
              </a:spcBef>
              <a:spcAft>
                <a:spcPts val="0"/>
              </a:spcAft>
              <a:buClr>
                <a:schemeClr val="dk1"/>
              </a:buClr>
              <a:buSzPts val="1400"/>
              <a:buChar char="■"/>
              <a:defRPr>
                <a:solidFill>
                  <a:schemeClr val="dk1"/>
                </a:solidFill>
              </a:defRPr>
            </a:lvl3pPr>
            <a:lvl4pPr indent="-317500" lvl="3" marL="1828800" rtl="0">
              <a:spcBef>
                <a:spcPts val="1600"/>
              </a:spcBef>
              <a:spcAft>
                <a:spcPts val="0"/>
              </a:spcAft>
              <a:buClr>
                <a:schemeClr val="dk1"/>
              </a:buClr>
              <a:buSzPts val="1400"/>
              <a:buChar char="●"/>
              <a:defRPr>
                <a:solidFill>
                  <a:schemeClr val="dk1"/>
                </a:solidFill>
              </a:defRPr>
            </a:lvl4pPr>
            <a:lvl5pPr indent="-317500" lvl="4" marL="2286000" rtl="0">
              <a:spcBef>
                <a:spcPts val="1600"/>
              </a:spcBef>
              <a:spcAft>
                <a:spcPts val="0"/>
              </a:spcAft>
              <a:buClr>
                <a:schemeClr val="dk1"/>
              </a:buClr>
              <a:buSzPts val="1400"/>
              <a:buChar char="○"/>
              <a:defRPr>
                <a:solidFill>
                  <a:schemeClr val="dk1"/>
                </a:solidFill>
              </a:defRPr>
            </a:lvl5pPr>
            <a:lvl6pPr indent="-317500" lvl="5" marL="2743200" rtl="0">
              <a:spcBef>
                <a:spcPts val="1600"/>
              </a:spcBef>
              <a:spcAft>
                <a:spcPts val="0"/>
              </a:spcAft>
              <a:buClr>
                <a:schemeClr val="dk1"/>
              </a:buClr>
              <a:buSzPts val="1400"/>
              <a:buChar char="■"/>
              <a:defRPr>
                <a:solidFill>
                  <a:schemeClr val="dk1"/>
                </a:solidFill>
              </a:defRPr>
            </a:lvl6pPr>
            <a:lvl7pPr indent="-317500" lvl="6" marL="3200400" rtl="0">
              <a:spcBef>
                <a:spcPts val="1600"/>
              </a:spcBef>
              <a:spcAft>
                <a:spcPts val="0"/>
              </a:spcAft>
              <a:buClr>
                <a:schemeClr val="dk1"/>
              </a:buClr>
              <a:buSzPts val="1400"/>
              <a:buChar char="●"/>
              <a:defRPr>
                <a:solidFill>
                  <a:schemeClr val="dk1"/>
                </a:solidFill>
              </a:defRPr>
            </a:lvl7pPr>
            <a:lvl8pPr indent="-317500" lvl="7" marL="3657600" rtl="0">
              <a:spcBef>
                <a:spcPts val="1600"/>
              </a:spcBef>
              <a:spcAft>
                <a:spcPts val="0"/>
              </a:spcAft>
              <a:buClr>
                <a:schemeClr val="dk1"/>
              </a:buClr>
              <a:buSzPts val="1400"/>
              <a:buChar char="○"/>
              <a:defRPr>
                <a:solidFill>
                  <a:schemeClr val="dk1"/>
                </a:solidFill>
              </a:defRPr>
            </a:lvl8pPr>
            <a:lvl9pPr indent="-317500" lvl="8" marL="4114800" rtl="0">
              <a:spcBef>
                <a:spcPts val="1600"/>
              </a:spcBef>
              <a:spcAft>
                <a:spcPts val="1600"/>
              </a:spcAft>
              <a:buClr>
                <a:schemeClr val="dk1"/>
              </a:buClr>
              <a:buSzPts val="1400"/>
              <a:buChar char="■"/>
              <a:defRPr>
                <a:solidFill>
                  <a:schemeClr val="dk1"/>
                </a:solidFill>
              </a:defRPr>
            </a:lvl9pPr>
          </a:lstStyle>
          <a:p/>
        </p:txBody>
      </p:sp>
      <p:sp>
        <p:nvSpPr>
          <p:cNvPr id="85" name="Google Shape;85;p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6" name="Shape 86"/>
        <p:cNvGrpSpPr/>
        <p:nvPr/>
      </p:nvGrpSpPr>
      <p:grpSpPr>
        <a:xfrm>
          <a:off x="0" y="0"/>
          <a:ext cx="0" cy="0"/>
          <a:chOff x="0" y="0"/>
          <a:chExt cx="0" cy="0"/>
        </a:xfrm>
      </p:grpSpPr>
      <p:sp>
        <p:nvSpPr>
          <p:cNvPr id="87" name="Google Shape;87;p22"/>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88" name="Google Shape;88;p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89" name="Shape 89"/>
        <p:cNvGrpSpPr/>
        <p:nvPr/>
      </p:nvGrpSpPr>
      <p:grpSpPr>
        <a:xfrm>
          <a:off x="0" y="0"/>
          <a:ext cx="0" cy="0"/>
          <a:chOff x="0" y="0"/>
          <a:chExt cx="0" cy="0"/>
        </a:xfrm>
      </p:grpSpPr>
      <p:sp>
        <p:nvSpPr>
          <p:cNvPr id="90" name="Google Shape;90;p23"/>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91" name="Google Shape;91;p23"/>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92" name="Google Shape;92;p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3" name="Shape 93"/>
        <p:cNvGrpSpPr/>
        <p:nvPr/>
      </p:nvGrpSpPr>
      <p:grpSpPr>
        <a:xfrm>
          <a:off x="0" y="0"/>
          <a:ext cx="0" cy="0"/>
          <a:chOff x="0" y="0"/>
          <a:chExt cx="0" cy="0"/>
        </a:xfrm>
      </p:grpSpPr>
      <p:sp>
        <p:nvSpPr>
          <p:cNvPr id="94" name="Google Shape;94;p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dk1"/>
              </a:buClr>
              <a:buSzPts val="1800"/>
              <a:buChar char="●"/>
              <a:defRPr>
                <a:solidFill>
                  <a:schemeClr val="dk1"/>
                </a:solidFill>
              </a:defRPr>
            </a:lvl1pPr>
            <a:lvl2pPr indent="-317500" lvl="1" marL="914400">
              <a:spcBef>
                <a:spcPts val="0"/>
              </a:spcBef>
              <a:spcAft>
                <a:spcPts val="0"/>
              </a:spcAft>
              <a:buClr>
                <a:schemeClr val="dk1"/>
              </a:buClr>
              <a:buSzPts val="1400"/>
              <a:buChar char="○"/>
              <a:defRPr>
                <a:solidFill>
                  <a:schemeClr val="dk1"/>
                </a:solidFill>
              </a:defRPr>
            </a:lvl2pPr>
            <a:lvl3pPr indent="-317500" lvl="2" marL="1371600">
              <a:spcBef>
                <a:spcPts val="0"/>
              </a:spcBef>
              <a:spcAft>
                <a:spcPts val="0"/>
              </a:spcAft>
              <a:buClr>
                <a:schemeClr val="dk1"/>
              </a:buClr>
              <a:buSzPts val="1400"/>
              <a:buChar char="■"/>
              <a:defRPr>
                <a:solidFill>
                  <a:schemeClr val="dk1"/>
                </a:solidFill>
              </a:defRPr>
            </a:lvl3pPr>
            <a:lvl4pPr indent="-317500" lvl="3" marL="1828800">
              <a:spcBef>
                <a:spcPts val="0"/>
              </a:spcBef>
              <a:spcAft>
                <a:spcPts val="0"/>
              </a:spcAft>
              <a:buClr>
                <a:schemeClr val="dk1"/>
              </a:buClr>
              <a:buSzPts val="1400"/>
              <a:buChar char="●"/>
              <a:defRPr>
                <a:solidFill>
                  <a:schemeClr val="dk1"/>
                </a:solidFill>
              </a:defRPr>
            </a:lvl4pPr>
            <a:lvl5pPr indent="-317500" lvl="4" marL="2286000">
              <a:spcBef>
                <a:spcPts val="0"/>
              </a:spcBef>
              <a:spcAft>
                <a:spcPts val="0"/>
              </a:spcAft>
              <a:buClr>
                <a:schemeClr val="dk1"/>
              </a:buClr>
              <a:buSzPts val="1400"/>
              <a:buChar char="○"/>
              <a:defRPr>
                <a:solidFill>
                  <a:schemeClr val="dk1"/>
                </a:solidFill>
              </a:defRPr>
            </a:lvl5pPr>
            <a:lvl6pPr indent="-317500" lvl="5" marL="2743200">
              <a:spcBef>
                <a:spcPts val="0"/>
              </a:spcBef>
              <a:spcAft>
                <a:spcPts val="0"/>
              </a:spcAft>
              <a:buClr>
                <a:schemeClr val="dk1"/>
              </a:buClr>
              <a:buSzPts val="1400"/>
              <a:buChar char="■"/>
              <a:defRPr>
                <a:solidFill>
                  <a:schemeClr val="dk1"/>
                </a:solidFill>
              </a:defRPr>
            </a:lvl6pPr>
            <a:lvl7pPr indent="-317500" lvl="6" marL="3200400">
              <a:spcBef>
                <a:spcPts val="0"/>
              </a:spcBef>
              <a:spcAft>
                <a:spcPts val="0"/>
              </a:spcAft>
              <a:buClr>
                <a:schemeClr val="dk1"/>
              </a:buClr>
              <a:buSzPts val="1400"/>
              <a:buChar char="●"/>
              <a:defRPr>
                <a:solidFill>
                  <a:schemeClr val="dk1"/>
                </a:solidFill>
              </a:defRPr>
            </a:lvl7pPr>
            <a:lvl8pPr indent="-317500" lvl="7" marL="3657600">
              <a:spcBef>
                <a:spcPts val="0"/>
              </a:spcBef>
              <a:spcAft>
                <a:spcPts val="0"/>
              </a:spcAft>
              <a:buClr>
                <a:schemeClr val="dk1"/>
              </a:buClr>
              <a:buSzPts val="1400"/>
              <a:buChar char="○"/>
              <a:defRPr>
                <a:solidFill>
                  <a:schemeClr val="dk1"/>
                </a:solidFill>
              </a:defRPr>
            </a:lvl8pPr>
            <a:lvl9pPr indent="-317500" lvl="8" marL="4114800">
              <a:spcBef>
                <a:spcPts val="0"/>
              </a:spcBef>
              <a:spcAft>
                <a:spcPts val="0"/>
              </a:spcAft>
              <a:buClr>
                <a:schemeClr val="dk1"/>
              </a:buClr>
              <a:buSzPts val="1400"/>
              <a:buChar char="■"/>
              <a:defRPr>
                <a:solidFill>
                  <a:schemeClr val="dk1"/>
                </a:solidFill>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1.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dark-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lt2"/>
              </a:buClr>
              <a:buSzPts val="1800"/>
              <a:buChar char="●"/>
              <a:defRPr sz="1800">
                <a:solidFill>
                  <a:schemeClr val="lt2"/>
                </a:solidFill>
              </a:defRPr>
            </a:lvl1pPr>
            <a:lvl2pPr indent="-317500" lvl="1" marL="914400">
              <a:lnSpc>
                <a:spcPct val="115000"/>
              </a:lnSpc>
              <a:spcBef>
                <a:spcPts val="0"/>
              </a:spcBef>
              <a:spcAft>
                <a:spcPts val="0"/>
              </a:spcAft>
              <a:buClr>
                <a:schemeClr val="lt2"/>
              </a:buClr>
              <a:buSzPts val="1400"/>
              <a:buChar char="○"/>
              <a:defRPr>
                <a:solidFill>
                  <a:schemeClr val="lt2"/>
                </a:solidFill>
              </a:defRPr>
            </a:lvl2pPr>
            <a:lvl3pPr indent="-317500" lvl="2" marL="1371600">
              <a:lnSpc>
                <a:spcPct val="115000"/>
              </a:lnSpc>
              <a:spcBef>
                <a:spcPts val="0"/>
              </a:spcBef>
              <a:spcAft>
                <a:spcPts val="0"/>
              </a:spcAft>
              <a:buClr>
                <a:schemeClr val="lt2"/>
              </a:buClr>
              <a:buSzPts val="1400"/>
              <a:buChar char="■"/>
              <a:defRPr>
                <a:solidFill>
                  <a:schemeClr val="lt2"/>
                </a:solidFill>
              </a:defRPr>
            </a:lvl3pPr>
            <a:lvl4pPr indent="-317500" lvl="3" marL="1828800">
              <a:lnSpc>
                <a:spcPct val="115000"/>
              </a:lnSpc>
              <a:spcBef>
                <a:spcPts val="0"/>
              </a:spcBef>
              <a:spcAft>
                <a:spcPts val="0"/>
              </a:spcAft>
              <a:buClr>
                <a:schemeClr val="lt2"/>
              </a:buClr>
              <a:buSzPts val="1400"/>
              <a:buChar char="●"/>
              <a:defRPr>
                <a:solidFill>
                  <a:schemeClr val="lt2"/>
                </a:solidFill>
              </a:defRPr>
            </a:lvl4pPr>
            <a:lvl5pPr indent="-317500" lvl="4" marL="2286000">
              <a:lnSpc>
                <a:spcPct val="115000"/>
              </a:lnSpc>
              <a:spcBef>
                <a:spcPts val="0"/>
              </a:spcBef>
              <a:spcAft>
                <a:spcPts val="0"/>
              </a:spcAft>
              <a:buClr>
                <a:schemeClr val="lt2"/>
              </a:buClr>
              <a:buSzPts val="1400"/>
              <a:buChar char="○"/>
              <a:defRPr>
                <a:solidFill>
                  <a:schemeClr val="lt2"/>
                </a:solidFill>
              </a:defRPr>
            </a:lvl5pPr>
            <a:lvl6pPr indent="-317500" lvl="5" marL="2743200">
              <a:lnSpc>
                <a:spcPct val="115000"/>
              </a:lnSpc>
              <a:spcBef>
                <a:spcPts val="0"/>
              </a:spcBef>
              <a:spcAft>
                <a:spcPts val="0"/>
              </a:spcAft>
              <a:buClr>
                <a:schemeClr val="lt2"/>
              </a:buClr>
              <a:buSzPts val="1400"/>
              <a:buChar char="■"/>
              <a:defRPr>
                <a:solidFill>
                  <a:schemeClr val="lt2"/>
                </a:solidFill>
              </a:defRPr>
            </a:lvl6pPr>
            <a:lvl7pPr indent="-317500" lvl="6" marL="3200400">
              <a:lnSpc>
                <a:spcPct val="115000"/>
              </a:lnSpc>
              <a:spcBef>
                <a:spcPts val="0"/>
              </a:spcBef>
              <a:spcAft>
                <a:spcPts val="0"/>
              </a:spcAft>
              <a:buClr>
                <a:schemeClr val="lt2"/>
              </a:buClr>
              <a:buSzPts val="1400"/>
              <a:buChar char="●"/>
              <a:defRPr>
                <a:solidFill>
                  <a:schemeClr val="lt2"/>
                </a:solidFill>
              </a:defRPr>
            </a:lvl7pPr>
            <a:lvl8pPr indent="-317500" lvl="7" marL="3657600">
              <a:lnSpc>
                <a:spcPct val="115000"/>
              </a:lnSpc>
              <a:spcBef>
                <a:spcPts val="0"/>
              </a:spcBef>
              <a:spcAft>
                <a:spcPts val="0"/>
              </a:spcAft>
              <a:buClr>
                <a:schemeClr val="lt2"/>
              </a:buClr>
              <a:buSzPts val="1400"/>
              <a:buChar char="○"/>
              <a:defRPr>
                <a:solidFill>
                  <a:schemeClr val="lt2"/>
                </a:solidFill>
              </a:defRPr>
            </a:lvl8pPr>
            <a:lvl9pPr indent="-317500" lvl="8" marL="4114800">
              <a:lnSpc>
                <a:spcPct val="115000"/>
              </a:lnSpc>
              <a:spcBef>
                <a:spcPts val="0"/>
              </a:spcBef>
              <a:spcAft>
                <a:spcPts val="0"/>
              </a:spcAft>
              <a:buClr>
                <a:schemeClr val="lt2"/>
              </a:buClr>
              <a:buSzPts val="1400"/>
              <a:buChar char="■"/>
              <a:defRPr>
                <a:solidFill>
                  <a:schemeClr val="lt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dark-2">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lt2"/>
              </a:buClr>
              <a:buSzPts val="1800"/>
              <a:buChar char="●"/>
              <a:defRPr sz="1800">
                <a:solidFill>
                  <a:schemeClr val="lt2"/>
                </a:solidFill>
              </a:defRPr>
            </a:lvl1pPr>
            <a:lvl2pPr indent="-317500" lvl="1" marL="914400" rtl="0">
              <a:lnSpc>
                <a:spcPct val="115000"/>
              </a:lnSpc>
              <a:spcBef>
                <a:spcPts val="1600"/>
              </a:spcBef>
              <a:spcAft>
                <a:spcPts val="0"/>
              </a:spcAft>
              <a:buClr>
                <a:schemeClr val="lt2"/>
              </a:buClr>
              <a:buSzPts val="1400"/>
              <a:buChar char="○"/>
              <a:defRPr>
                <a:solidFill>
                  <a:schemeClr val="lt2"/>
                </a:solidFill>
              </a:defRPr>
            </a:lvl2pPr>
            <a:lvl3pPr indent="-317500" lvl="2" marL="1371600" rtl="0">
              <a:lnSpc>
                <a:spcPct val="115000"/>
              </a:lnSpc>
              <a:spcBef>
                <a:spcPts val="1600"/>
              </a:spcBef>
              <a:spcAft>
                <a:spcPts val="0"/>
              </a:spcAft>
              <a:buClr>
                <a:schemeClr val="lt2"/>
              </a:buClr>
              <a:buSzPts val="1400"/>
              <a:buChar char="■"/>
              <a:defRPr>
                <a:solidFill>
                  <a:schemeClr val="lt2"/>
                </a:solidFill>
              </a:defRPr>
            </a:lvl3pPr>
            <a:lvl4pPr indent="-317500" lvl="3" marL="1828800" rtl="0">
              <a:lnSpc>
                <a:spcPct val="115000"/>
              </a:lnSpc>
              <a:spcBef>
                <a:spcPts val="1600"/>
              </a:spcBef>
              <a:spcAft>
                <a:spcPts val="0"/>
              </a:spcAft>
              <a:buClr>
                <a:schemeClr val="lt2"/>
              </a:buClr>
              <a:buSzPts val="1400"/>
              <a:buChar char="●"/>
              <a:defRPr>
                <a:solidFill>
                  <a:schemeClr val="lt2"/>
                </a:solidFill>
              </a:defRPr>
            </a:lvl4pPr>
            <a:lvl5pPr indent="-317500" lvl="4" marL="2286000" rtl="0">
              <a:lnSpc>
                <a:spcPct val="115000"/>
              </a:lnSpc>
              <a:spcBef>
                <a:spcPts val="1600"/>
              </a:spcBef>
              <a:spcAft>
                <a:spcPts val="0"/>
              </a:spcAft>
              <a:buClr>
                <a:schemeClr val="lt2"/>
              </a:buClr>
              <a:buSzPts val="1400"/>
              <a:buChar char="○"/>
              <a:defRPr>
                <a:solidFill>
                  <a:schemeClr val="lt2"/>
                </a:solidFill>
              </a:defRPr>
            </a:lvl5pPr>
            <a:lvl6pPr indent="-317500" lvl="5" marL="2743200" rtl="0">
              <a:lnSpc>
                <a:spcPct val="115000"/>
              </a:lnSpc>
              <a:spcBef>
                <a:spcPts val="1600"/>
              </a:spcBef>
              <a:spcAft>
                <a:spcPts val="0"/>
              </a:spcAft>
              <a:buClr>
                <a:schemeClr val="lt2"/>
              </a:buClr>
              <a:buSzPts val="1400"/>
              <a:buChar char="■"/>
              <a:defRPr>
                <a:solidFill>
                  <a:schemeClr val="lt2"/>
                </a:solidFill>
              </a:defRPr>
            </a:lvl6pPr>
            <a:lvl7pPr indent="-317500" lvl="6" marL="3200400" rtl="0">
              <a:lnSpc>
                <a:spcPct val="115000"/>
              </a:lnSpc>
              <a:spcBef>
                <a:spcPts val="1600"/>
              </a:spcBef>
              <a:spcAft>
                <a:spcPts val="0"/>
              </a:spcAft>
              <a:buClr>
                <a:schemeClr val="lt2"/>
              </a:buClr>
              <a:buSzPts val="1400"/>
              <a:buChar char="●"/>
              <a:defRPr>
                <a:solidFill>
                  <a:schemeClr val="lt2"/>
                </a:solidFill>
              </a:defRPr>
            </a:lvl7pPr>
            <a:lvl8pPr indent="-317500" lvl="7" marL="3657600" rtl="0">
              <a:lnSpc>
                <a:spcPct val="115000"/>
              </a:lnSpc>
              <a:spcBef>
                <a:spcPts val="1600"/>
              </a:spcBef>
              <a:spcAft>
                <a:spcPts val="0"/>
              </a:spcAft>
              <a:buClr>
                <a:schemeClr val="lt2"/>
              </a:buClr>
              <a:buSzPts val="1400"/>
              <a:buChar char="○"/>
              <a:defRPr>
                <a:solidFill>
                  <a:schemeClr val="lt2"/>
                </a:solidFill>
              </a:defRPr>
            </a:lvl8pPr>
            <a:lvl9pPr indent="-317500" lvl="8" marL="4114800" rtl="0">
              <a:lnSpc>
                <a:spcPct val="115000"/>
              </a:lnSpc>
              <a:spcBef>
                <a:spcPts val="1600"/>
              </a:spcBef>
              <a:spcAft>
                <a:spcPts val="1600"/>
              </a:spcAft>
              <a:buClr>
                <a:schemeClr val="lt2"/>
              </a:buClr>
              <a:buSzPts val="1400"/>
              <a:buChar char="■"/>
              <a:defRPr>
                <a:solidFill>
                  <a:schemeClr val="lt2"/>
                </a:solidFill>
              </a:defRPr>
            </a:lvl9pPr>
          </a:lstStyle>
          <a:p/>
        </p:txBody>
      </p:sp>
      <p:sp>
        <p:nvSpPr>
          <p:cNvPr id="53" name="Google Shape;5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lt2"/>
                </a:solidFill>
              </a:defRPr>
            </a:lvl1pPr>
            <a:lvl2pPr lvl="1" rtl="0" algn="r">
              <a:buNone/>
              <a:defRPr sz="1000">
                <a:solidFill>
                  <a:schemeClr val="lt2"/>
                </a:solidFill>
              </a:defRPr>
            </a:lvl2pPr>
            <a:lvl3pPr lvl="2" rtl="0" algn="r">
              <a:buNone/>
              <a:defRPr sz="1000">
                <a:solidFill>
                  <a:schemeClr val="lt2"/>
                </a:solidFill>
              </a:defRPr>
            </a:lvl3pPr>
            <a:lvl4pPr lvl="3" rtl="0" algn="r">
              <a:buNone/>
              <a:defRPr sz="1000">
                <a:solidFill>
                  <a:schemeClr val="lt2"/>
                </a:solidFill>
              </a:defRPr>
            </a:lvl4pPr>
            <a:lvl5pPr lvl="4" rtl="0" algn="r">
              <a:buNone/>
              <a:defRPr sz="1000">
                <a:solidFill>
                  <a:schemeClr val="lt2"/>
                </a:solidFill>
              </a:defRPr>
            </a:lvl5pPr>
            <a:lvl6pPr lvl="5" rtl="0" algn="r">
              <a:buNone/>
              <a:defRPr sz="1000">
                <a:solidFill>
                  <a:schemeClr val="lt2"/>
                </a:solidFill>
              </a:defRPr>
            </a:lvl6pPr>
            <a:lvl7pPr lvl="6" rtl="0" algn="r">
              <a:buNone/>
              <a:defRPr sz="1000">
                <a:solidFill>
                  <a:schemeClr val="lt2"/>
                </a:solidFill>
              </a:defRPr>
            </a:lvl7pPr>
            <a:lvl8pPr lvl="7" rtl="0" algn="r">
              <a:buNone/>
              <a:defRPr sz="1000">
                <a:solidFill>
                  <a:schemeClr val="lt2"/>
                </a:solidFill>
              </a:defRPr>
            </a:lvl8pPr>
            <a:lvl9pPr lvl="8" rtl="0" algn="r">
              <a:buNone/>
              <a:defRPr sz="1000">
                <a:solidFill>
                  <a:schemeClr val="lt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6.jpg"/><Relationship Id="rId4" Type="http://schemas.openxmlformats.org/officeDocument/2006/relationships/image" Target="../media/image8.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1.jpg"/><Relationship Id="rId4" Type="http://schemas.openxmlformats.org/officeDocument/2006/relationships/image" Target="../media/image10.jpg"/><Relationship Id="rId5" Type="http://schemas.openxmlformats.org/officeDocument/2006/relationships/image" Target="../media/image9.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1.jpg"/><Relationship Id="rId4" Type="http://schemas.openxmlformats.org/officeDocument/2006/relationships/image" Target="../media/image10.jpg"/><Relationship Id="rId5" Type="http://schemas.openxmlformats.org/officeDocument/2006/relationships/image" Target="../media/image9.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1.jpg"/><Relationship Id="rId4" Type="http://schemas.openxmlformats.org/officeDocument/2006/relationships/image" Target="../media/image10.jpg"/><Relationship Id="rId5" Type="http://schemas.openxmlformats.org/officeDocument/2006/relationships/image" Target="../media/image9.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1.jpg"/><Relationship Id="rId4" Type="http://schemas.openxmlformats.org/officeDocument/2006/relationships/image" Target="../media/image10.jpg"/><Relationship Id="rId5" Type="http://schemas.openxmlformats.org/officeDocument/2006/relationships/image" Target="../media/image9.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hyperlink" Target="http://www.youtube.com/watch?v=ZPnmewxetNA" TargetMode="External"/><Relationship Id="rId4" Type="http://schemas.openxmlformats.org/officeDocument/2006/relationships/image" Target="../media/image18.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hyperlink" Target="http://www.youtube.com/watch?v=ZPnmewxetNA" TargetMode="External"/><Relationship Id="rId4" Type="http://schemas.openxmlformats.org/officeDocument/2006/relationships/image" Target="../media/image18.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2.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6.png"/><Relationship Id="rId4" Type="http://schemas.openxmlformats.org/officeDocument/2006/relationships/image" Target="../media/image1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6.png"/><Relationship Id="rId4" Type="http://schemas.openxmlformats.org/officeDocument/2006/relationships/image" Target="../media/image14.png"/><Relationship Id="rId5" Type="http://schemas.openxmlformats.org/officeDocument/2006/relationships/image" Target="../media/image1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6.png"/><Relationship Id="rId4" Type="http://schemas.openxmlformats.org/officeDocument/2006/relationships/image" Target="../media/image14.png"/><Relationship Id="rId5" Type="http://schemas.openxmlformats.org/officeDocument/2006/relationships/image" Target="../media/image15.png"/><Relationship Id="rId6" Type="http://schemas.openxmlformats.org/officeDocument/2006/relationships/image" Target="../media/image2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6.png"/><Relationship Id="rId4" Type="http://schemas.openxmlformats.org/officeDocument/2006/relationships/image" Target="../media/image14.png"/><Relationship Id="rId5" Type="http://schemas.openxmlformats.org/officeDocument/2006/relationships/image" Target="../media/image15.png"/><Relationship Id="rId6" Type="http://schemas.openxmlformats.org/officeDocument/2006/relationships/image" Target="../media/image20.png"/><Relationship Id="rId7" Type="http://schemas.openxmlformats.org/officeDocument/2006/relationships/image" Target="../media/image13.png"/><Relationship Id="rId8" Type="http://schemas.openxmlformats.org/officeDocument/2006/relationships/image" Target="../media/image1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3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jpg"/><Relationship Id="rId4" Type="http://schemas.openxmlformats.org/officeDocument/2006/relationships/image" Target="../media/image4.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2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2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2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39.gi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24.png"/><Relationship Id="rId4" Type="http://schemas.openxmlformats.org/officeDocument/2006/relationships/image" Target="../media/image28.png"/><Relationship Id="rId5" Type="http://schemas.openxmlformats.org/officeDocument/2006/relationships/image" Target="../media/image3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38.png"/><Relationship Id="rId4" Type="http://schemas.openxmlformats.org/officeDocument/2006/relationships/image" Target="../media/image43.png"/><Relationship Id="rId5" Type="http://schemas.openxmlformats.org/officeDocument/2006/relationships/image" Target="../media/image36.png"/><Relationship Id="rId6" Type="http://schemas.openxmlformats.org/officeDocument/2006/relationships/image" Target="../media/image32.png"/><Relationship Id="rId7" Type="http://schemas.openxmlformats.org/officeDocument/2006/relationships/image" Target="../media/image4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2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3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3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26.png"/><Relationship Id="rId4" Type="http://schemas.openxmlformats.org/officeDocument/2006/relationships/image" Target="../media/image33.png"/><Relationship Id="rId5" Type="http://schemas.openxmlformats.org/officeDocument/2006/relationships/image" Target="../media/image40.png"/><Relationship Id="rId6" Type="http://schemas.openxmlformats.org/officeDocument/2006/relationships/image" Target="../media/image34.png"/><Relationship Id="rId7" Type="http://schemas.openxmlformats.org/officeDocument/2006/relationships/image" Target="../media/image42.png"/><Relationship Id="rId8" Type="http://schemas.openxmlformats.org/officeDocument/2006/relationships/image" Target="../media/image4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26.png"/><Relationship Id="rId4" Type="http://schemas.openxmlformats.org/officeDocument/2006/relationships/image" Target="../media/image33.png"/><Relationship Id="rId9" Type="http://schemas.openxmlformats.org/officeDocument/2006/relationships/image" Target="../media/image49.png"/><Relationship Id="rId5" Type="http://schemas.openxmlformats.org/officeDocument/2006/relationships/image" Target="../media/image40.png"/><Relationship Id="rId6" Type="http://schemas.openxmlformats.org/officeDocument/2006/relationships/image" Target="../media/image34.png"/><Relationship Id="rId7" Type="http://schemas.openxmlformats.org/officeDocument/2006/relationships/image" Target="../media/image42.png"/><Relationship Id="rId8" Type="http://schemas.openxmlformats.org/officeDocument/2006/relationships/image" Target="../media/image4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26.png"/><Relationship Id="rId4" Type="http://schemas.openxmlformats.org/officeDocument/2006/relationships/image" Target="../media/image33.png"/><Relationship Id="rId9" Type="http://schemas.openxmlformats.org/officeDocument/2006/relationships/image" Target="../media/image49.png"/><Relationship Id="rId5" Type="http://schemas.openxmlformats.org/officeDocument/2006/relationships/image" Target="../media/image40.png"/><Relationship Id="rId6" Type="http://schemas.openxmlformats.org/officeDocument/2006/relationships/image" Target="../media/image34.png"/><Relationship Id="rId7" Type="http://schemas.openxmlformats.org/officeDocument/2006/relationships/image" Target="../media/image42.png"/><Relationship Id="rId8" Type="http://schemas.openxmlformats.org/officeDocument/2006/relationships/image" Target="../media/image4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4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50.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56.png"/><Relationship Id="rId4" Type="http://schemas.openxmlformats.org/officeDocument/2006/relationships/image" Target="../media/image47.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45.png"/><Relationship Id="rId4" Type="http://schemas.openxmlformats.org/officeDocument/2006/relationships/image" Target="../media/image46.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40.png"/><Relationship Id="rId4" Type="http://schemas.openxmlformats.org/officeDocument/2006/relationships/image" Target="../media/image34.png"/><Relationship Id="rId9" Type="http://schemas.openxmlformats.org/officeDocument/2006/relationships/image" Target="../media/image54.png"/><Relationship Id="rId5" Type="http://schemas.openxmlformats.org/officeDocument/2006/relationships/image" Target="../media/image42.png"/><Relationship Id="rId6" Type="http://schemas.openxmlformats.org/officeDocument/2006/relationships/image" Target="../media/image48.png"/><Relationship Id="rId7" Type="http://schemas.openxmlformats.org/officeDocument/2006/relationships/image" Target="../media/image52.png"/><Relationship Id="rId8" Type="http://schemas.openxmlformats.org/officeDocument/2006/relationships/image" Target="../media/image5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40.png"/><Relationship Id="rId4" Type="http://schemas.openxmlformats.org/officeDocument/2006/relationships/image" Target="../media/image34.png"/><Relationship Id="rId9" Type="http://schemas.openxmlformats.org/officeDocument/2006/relationships/image" Target="../media/image58.png"/><Relationship Id="rId5" Type="http://schemas.openxmlformats.org/officeDocument/2006/relationships/image" Target="../media/image42.png"/><Relationship Id="rId6" Type="http://schemas.openxmlformats.org/officeDocument/2006/relationships/image" Target="../media/image48.png"/><Relationship Id="rId7" Type="http://schemas.openxmlformats.org/officeDocument/2006/relationships/image" Target="../media/image52.png"/><Relationship Id="rId8" Type="http://schemas.openxmlformats.org/officeDocument/2006/relationships/image" Target="../media/image51.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57.png"/><Relationship Id="rId4" Type="http://schemas.openxmlformats.org/officeDocument/2006/relationships/image" Target="../media/image53.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55.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hyperlink" Target="https://playground.tensorflow.org/#activation=tanh&amp;batchSize=10&amp;dataset=circle&amp;regDataset=reg-plane&amp;learningRate=0.03&amp;regularizationRate=0&amp;noise=0&amp;networkShape=4,2&amp;seed=0.98108&amp;showTestData=false&amp;discretize=false&amp;percTrainData=50&amp;x=true&amp;y=true&amp;xTimesY=false&amp;xSquared=false&amp;ySquared=false&amp;cosX=false&amp;sinX=false&amp;cosY=false&amp;sinY=false&amp;collectStats=false&amp;problem=classification&amp;initZero=false&amp;hideText=false" TargetMode="External"/><Relationship Id="rId4" Type="http://schemas.openxmlformats.org/officeDocument/2006/relationships/hyperlink" Target="https://github.com/Njack-IITP/ML_Discussions" TargetMode="External"/><Relationship Id="rId10" Type="http://schemas.openxmlformats.org/officeDocument/2006/relationships/hyperlink" Target="https://jalammar.github.io/visual-interactive-guide-basics-neural-networks/" TargetMode="External"/><Relationship Id="rId9" Type="http://schemas.openxmlformats.org/officeDocument/2006/relationships/hyperlink" Target="https://colah.github.io/" TargetMode="External"/><Relationship Id="rId5" Type="http://schemas.openxmlformats.org/officeDocument/2006/relationships/hyperlink" Target="https://www.coursera.org/learn/machine-learning" TargetMode="External"/><Relationship Id="rId6" Type="http://schemas.openxmlformats.org/officeDocument/2006/relationships/hyperlink" Target="https://github.com/dsciitpatna/ML-AI-Meetups/blob/master/Resources.md" TargetMode="External"/><Relationship Id="rId7" Type="http://schemas.openxmlformats.org/officeDocument/2006/relationships/hyperlink" Target="https://www.youtube.com/playlist?list=PLZHQObOWTQDNU6R1_67000Dx_ZCJB-3pi" TargetMode="External"/><Relationship Id="rId8" Type="http://schemas.openxmlformats.org/officeDocument/2006/relationships/hyperlink" Target="https://victorzhou.com/blog/intro-to-neural-networks/" TargetMode="Externa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7.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3.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25"/>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sz="7000"/>
              <a:t>Welcome!</a:t>
            </a:r>
            <a:endParaRPr sz="7000"/>
          </a:p>
        </p:txBody>
      </p:sp>
      <p:sp>
        <p:nvSpPr>
          <p:cNvPr id="100" name="Google Shape;100;p25"/>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fontScale="85000" lnSpcReduction="20000"/>
          </a:bodyPr>
          <a:lstStyle/>
          <a:p>
            <a:pPr indent="0" lvl="0" marL="0" rtl="0" algn="ctr">
              <a:spcBef>
                <a:spcPts val="0"/>
              </a:spcBef>
              <a:spcAft>
                <a:spcPts val="0"/>
              </a:spcAft>
              <a:buNone/>
            </a:pPr>
            <a:r>
              <a:rPr lang="en"/>
              <a:t>NJACK’s  3rd edition of the workshop.</a:t>
            </a:r>
            <a:endParaRPr/>
          </a:p>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34"/>
          <p:cNvSpPr txBox="1"/>
          <p:nvPr>
            <p:ph type="title"/>
          </p:nvPr>
        </p:nvSpPr>
        <p:spPr>
          <a:xfrm>
            <a:off x="3465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n"/>
              <a:t>What does ML look like?</a:t>
            </a:r>
            <a:endParaRPr b="1"/>
          </a:p>
          <a:p>
            <a:pPr indent="0" lvl="0" marL="0" rtl="0" algn="l">
              <a:spcBef>
                <a:spcPts val="0"/>
              </a:spcBef>
              <a:spcAft>
                <a:spcPts val="0"/>
              </a:spcAft>
              <a:buNone/>
            </a:pPr>
            <a:r>
              <a:t/>
            </a:r>
            <a:endParaRPr/>
          </a:p>
        </p:txBody>
      </p:sp>
      <p:sp>
        <p:nvSpPr>
          <p:cNvPr id="157" name="Google Shape;157;p3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
              <a:t>                         </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lang="en"/>
              <a:t>                                                              or</a:t>
            </a:r>
            <a:endParaRPr/>
          </a:p>
        </p:txBody>
      </p:sp>
      <p:pic>
        <p:nvPicPr>
          <p:cNvPr id="158" name="Google Shape;158;p34"/>
          <p:cNvPicPr preferRelativeResize="0"/>
          <p:nvPr/>
        </p:nvPicPr>
        <p:blipFill>
          <a:blip r:embed="rId3">
            <a:alphaModFix/>
          </a:blip>
          <a:stretch>
            <a:fillRect/>
          </a:stretch>
        </p:blipFill>
        <p:spPr>
          <a:xfrm>
            <a:off x="143375" y="2647950"/>
            <a:ext cx="3995928" cy="1081672"/>
          </a:xfrm>
          <a:prstGeom prst="rect">
            <a:avLst/>
          </a:prstGeom>
          <a:noFill/>
          <a:ln>
            <a:noFill/>
          </a:ln>
        </p:spPr>
      </p:pic>
      <p:pic>
        <p:nvPicPr>
          <p:cNvPr id="159" name="Google Shape;159;p34"/>
          <p:cNvPicPr preferRelativeResize="0"/>
          <p:nvPr/>
        </p:nvPicPr>
        <p:blipFill>
          <a:blip r:embed="rId4">
            <a:alphaModFix/>
          </a:blip>
          <a:stretch>
            <a:fillRect/>
          </a:stretch>
        </p:blipFill>
        <p:spPr>
          <a:xfrm>
            <a:off x="4685025" y="1458825"/>
            <a:ext cx="4251749" cy="31100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n"/>
              <a:t>What does ML look like?</a:t>
            </a:r>
            <a:endParaRPr b="1"/>
          </a:p>
        </p:txBody>
      </p:sp>
      <p:sp>
        <p:nvSpPr>
          <p:cNvPr id="165" name="Google Shape;165;p35"/>
          <p:cNvSpPr txBox="1"/>
          <p:nvPr>
            <p:ph idx="1" type="body"/>
          </p:nvPr>
        </p:nvSpPr>
        <p:spPr>
          <a:xfrm>
            <a:off x="335600" y="1124750"/>
            <a:ext cx="8520600" cy="3416400"/>
          </a:xfrm>
          <a:prstGeom prst="rect">
            <a:avLst/>
          </a:prstGeom>
        </p:spPr>
        <p:txBody>
          <a:bodyPr anchorCtr="0" anchor="t" bIns="91425" lIns="91425" spcFirstLastPara="1" rIns="91425" wrap="square" tIns="91425">
            <a:normAutofit/>
          </a:bodyPr>
          <a:lstStyle/>
          <a:p>
            <a:pPr indent="-400050" lvl="0" marL="457200" rtl="0" algn="l">
              <a:spcBef>
                <a:spcPts val="0"/>
              </a:spcBef>
              <a:spcAft>
                <a:spcPts val="0"/>
              </a:spcAft>
              <a:buSzPts val="2700"/>
              <a:buChar char="●"/>
            </a:pPr>
            <a:r>
              <a:rPr lang="en" sz="2700"/>
              <a:t>Data-Driven Algorithms</a:t>
            </a:r>
            <a:endParaRPr sz="2700"/>
          </a:p>
          <a:p>
            <a:pPr indent="-400050" lvl="0" marL="457200" rtl="0" algn="l">
              <a:spcBef>
                <a:spcPts val="0"/>
              </a:spcBef>
              <a:spcAft>
                <a:spcPts val="0"/>
              </a:spcAft>
              <a:buSzPts val="2700"/>
              <a:buChar char="●"/>
            </a:pPr>
            <a:r>
              <a:rPr lang="en" sz="2700"/>
              <a:t>Accurate predictions</a:t>
            </a:r>
            <a:endParaRPr sz="2700"/>
          </a:p>
          <a:p>
            <a:pPr indent="-400050" lvl="0" marL="457200" rtl="0" algn="l">
              <a:spcBef>
                <a:spcPts val="0"/>
              </a:spcBef>
              <a:spcAft>
                <a:spcPts val="0"/>
              </a:spcAft>
              <a:buSzPts val="2700"/>
              <a:buChar char="●"/>
            </a:pPr>
            <a:r>
              <a:rPr lang="en" sz="2700"/>
              <a:t>Powerful generalizations</a:t>
            </a:r>
            <a:endParaRPr sz="2700"/>
          </a:p>
        </p:txBody>
      </p:sp>
      <p:sp>
        <p:nvSpPr>
          <p:cNvPr id="166" name="Google Shape;166;p35"/>
          <p:cNvSpPr/>
          <p:nvPr/>
        </p:nvSpPr>
        <p:spPr>
          <a:xfrm>
            <a:off x="3202550" y="3258000"/>
            <a:ext cx="2786700" cy="1303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900"/>
              <a:t>Learning algorithms</a:t>
            </a:r>
            <a:endParaRPr sz="1900"/>
          </a:p>
        </p:txBody>
      </p:sp>
      <p:cxnSp>
        <p:nvCxnSpPr>
          <p:cNvPr id="167" name="Google Shape;167;p35"/>
          <p:cNvCxnSpPr>
            <a:endCxn id="166" idx="1"/>
          </p:cNvCxnSpPr>
          <p:nvPr/>
        </p:nvCxnSpPr>
        <p:spPr>
          <a:xfrm>
            <a:off x="1122950" y="3895800"/>
            <a:ext cx="2079600" cy="13800"/>
          </a:xfrm>
          <a:prstGeom prst="straightConnector1">
            <a:avLst/>
          </a:prstGeom>
          <a:noFill/>
          <a:ln cap="flat" cmpd="sng" w="9525">
            <a:solidFill>
              <a:schemeClr val="dk1"/>
            </a:solidFill>
            <a:prstDash val="solid"/>
            <a:round/>
            <a:headEnd len="med" w="med" type="none"/>
            <a:tailEnd len="med" w="med" type="triangle"/>
          </a:ln>
        </p:spPr>
      </p:cxnSp>
      <p:sp>
        <p:nvSpPr>
          <p:cNvPr id="168" name="Google Shape;168;p35"/>
          <p:cNvSpPr txBox="1"/>
          <p:nvPr/>
        </p:nvSpPr>
        <p:spPr>
          <a:xfrm>
            <a:off x="1317050" y="3495600"/>
            <a:ext cx="1691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rPr>
              <a:t>Training data</a:t>
            </a:r>
            <a:endParaRPr>
              <a:solidFill>
                <a:schemeClr val="dk1"/>
              </a:solidFill>
            </a:endParaRPr>
          </a:p>
        </p:txBody>
      </p:sp>
      <p:cxnSp>
        <p:nvCxnSpPr>
          <p:cNvPr id="169" name="Google Shape;169;p35"/>
          <p:cNvCxnSpPr>
            <a:stCxn id="166" idx="3"/>
          </p:cNvCxnSpPr>
          <p:nvPr/>
        </p:nvCxnSpPr>
        <p:spPr>
          <a:xfrm flipH="1" rot="10800000">
            <a:off x="5989250" y="3895800"/>
            <a:ext cx="790200" cy="13800"/>
          </a:xfrm>
          <a:prstGeom prst="straightConnector1">
            <a:avLst/>
          </a:prstGeom>
          <a:noFill/>
          <a:ln cap="flat" cmpd="sng" w="9525">
            <a:solidFill>
              <a:schemeClr val="dk1"/>
            </a:solidFill>
            <a:prstDash val="solid"/>
            <a:round/>
            <a:headEnd len="med" w="med" type="none"/>
            <a:tailEnd len="med" w="med" type="triangle"/>
          </a:ln>
        </p:spPr>
      </p:cxnSp>
      <p:sp>
        <p:nvSpPr>
          <p:cNvPr id="170" name="Google Shape;170;p35"/>
          <p:cNvSpPr txBox="1"/>
          <p:nvPr/>
        </p:nvSpPr>
        <p:spPr>
          <a:xfrm>
            <a:off x="6779450" y="3702600"/>
            <a:ext cx="1580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rPr>
              <a:t>output</a:t>
            </a:r>
            <a:endParaRPr>
              <a:solidFill>
                <a:schemeClr val="dk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36"/>
          <p:cNvSpPr txBox="1"/>
          <p:nvPr>
            <p:ph idx="1" type="body"/>
          </p:nvPr>
        </p:nvSpPr>
        <p:spPr>
          <a:xfrm>
            <a:off x="335600" y="1124750"/>
            <a:ext cx="8520600" cy="3416400"/>
          </a:xfrm>
          <a:prstGeom prst="rect">
            <a:avLst/>
          </a:prstGeom>
        </p:spPr>
        <p:txBody>
          <a:bodyPr anchorCtr="0" anchor="t" bIns="91425" lIns="91425" spcFirstLastPara="1" rIns="91425" wrap="square" tIns="91425">
            <a:normAutofit/>
          </a:bodyPr>
          <a:lstStyle/>
          <a:p>
            <a:pPr indent="0" lvl="0" marL="457200" rtl="0" algn="l">
              <a:spcBef>
                <a:spcPts val="0"/>
              </a:spcBef>
              <a:spcAft>
                <a:spcPts val="1200"/>
              </a:spcAft>
              <a:buNone/>
            </a:pPr>
            <a:r>
              <a:t/>
            </a:r>
            <a:endParaRPr sz="2700"/>
          </a:p>
        </p:txBody>
      </p:sp>
      <p:sp>
        <p:nvSpPr>
          <p:cNvPr id="176" name="Google Shape;176;p36"/>
          <p:cNvSpPr/>
          <p:nvPr/>
        </p:nvSpPr>
        <p:spPr>
          <a:xfrm>
            <a:off x="3202550" y="2946100"/>
            <a:ext cx="2786700" cy="1303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900"/>
              <a:t>Learning algorithms</a:t>
            </a:r>
            <a:endParaRPr sz="1900"/>
          </a:p>
        </p:txBody>
      </p:sp>
      <p:cxnSp>
        <p:nvCxnSpPr>
          <p:cNvPr id="177" name="Google Shape;177;p36"/>
          <p:cNvCxnSpPr>
            <a:endCxn id="176" idx="1"/>
          </p:cNvCxnSpPr>
          <p:nvPr/>
        </p:nvCxnSpPr>
        <p:spPr>
          <a:xfrm>
            <a:off x="1122950" y="3583900"/>
            <a:ext cx="2079600" cy="13800"/>
          </a:xfrm>
          <a:prstGeom prst="straightConnector1">
            <a:avLst/>
          </a:prstGeom>
          <a:noFill/>
          <a:ln cap="flat" cmpd="sng" w="9525">
            <a:solidFill>
              <a:schemeClr val="dk1"/>
            </a:solidFill>
            <a:prstDash val="solid"/>
            <a:round/>
            <a:headEnd len="med" w="med" type="none"/>
            <a:tailEnd len="med" w="med" type="triangle"/>
          </a:ln>
        </p:spPr>
      </p:cxnSp>
      <p:sp>
        <p:nvSpPr>
          <p:cNvPr id="178" name="Google Shape;178;p36"/>
          <p:cNvSpPr txBox="1"/>
          <p:nvPr/>
        </p:nvSpPr>
        <p:spPr>
          <a:xfrm>
            <a:off x="1344800" y="3258000"/>
            <a:ext cx="1691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rPr>
              <a:t>Training data</a:t>
            </a:r>
            <a:endParaRPr>
              <a:solidFill>
                <a:schemeClr val="dk1"/>
              </a:solidFill>
            </a:endParaRPr>
          </a:p>
        </p:txBody>
      </p:sp>
      <p:cxnSp>
        <p:nvCxnSpPr>
          <p:cNvPr id="179" name="Google Shape;179;p36"/>
          <p:cNvCxnSpPr>
            <a:stCxn id="176" idx="3"/>
          </p:cNvCxnSpPr>
          <p:nvPr/>
        </p:nvCxnSpPr>
        <p:spPr>
          <a:xfrm flipH="1" rot="10800000">
            <a:off x="5989250" y="3583900"/>
            <a:ext cx="790200" cy="13800"/>
          </a:xfrm>
          <a:prstGeom prst="straightConnector1">
            <a:avLst/>
          </a:prstGeom>
          <a:noFill/>
          <a:ln cap="flat" cmpd="sng" w="9525">
            <a:solidFill>
              <a:schemeClr val="dk2"/>
            </a:solidFill>
            <a:prstDash val="solid"/>
            <a:round/>
            <a:headEnd len="med" w="med" type="none"/>
            <a:tailEnd len="med" w="med" type="triangle"/>
          </a:ln>
        </p:spPr>
      </p:cxnSp>
      <p:sp>
        <p:nvSpPr>
          <p:cNvPr id="180" name="Google Shape;180;p36"/>
          <p:cNvSpPr txBox="1"/>
          <p:nvPr/>
        </p:nvSpPr>
        <p:spPr>
          <a:xfrm>
            <a:off x="6731075" y="3397600"/>
            <a:ext cx="1580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rPr>
              <a:t>output</a:t>
            </a:r>
            <a:endParaRPr>
              <a:solidFill>
                <a:schemeClr val="dk1"/>
              </a:solidFill>
            </a:endParaRPr>
          </a:p>
        </p:txBody>
      </p:sp>
      <p:cxnSp>
        <p:nvCxnSpPr>
          <p:cNvPr id="181" name="Google Shape;181;p36"/>
          <p:cNvCxnSpPr>
            <a:endCxn id="178" idx="0"/>
          </p:cNvCxnSpPr>
          <p:nvPr/>
        </p:nvCxnSpPr>
        <p:spPr>
          <a:xfrm rot="5400000">
            <a:off x="1982450" y="2509350"/>
            <a:ext cx="956700" cy="540600"/>
          </a:xfrm>
          <a:prstGeom prst="bentConnector3">
            <a:avLst>
              <a:gd fmla="val 50000" name="adj1"/>
            </a:avLst>
          </a:prstGeom>
          <a:noFill/>
          <a:ln cap="flat" cmpd="sng" w="9525">
            <a:solidFill>
              <a:schemeClr val="dk1"/>
            </a:solidFill>
            <a:prstDash val="solid"/>
            <a:round/>
            <a:headEnd len="med" w="med" type="none"/>
            <a:tailEnd len="med" w="med" type="none"/>
          </a:ln>
        </p:spPr>
      </p:cxnSp>
      <p:cxnSp>
        <p:nvCxnSpPr>
          <p:cNvPr id="182" name="Google Shape;182;p36"/>
          <p:cNvCxnSpPr/>
          <p:nvPr/>
        </p:nvCxnSpPr>
        <p:spPr>
          <a:xfrm flipH="1" rot="5400000">
            <a:off x="977375" y="2530125"/>
            <a:ext cx="693300" cy="596100"/>
          </a:xfrm>
          <a:prstGeom prst="bentConnector3">
            <a:avLst>
              <a:gd fmla="val 50000" name="adj1"/>
            </a:avLst>
          </a:prstGeom>
          <a:noFill/>
          <a:ln cap="flat" cmpd="sng" w="9525">
            <a:solidFill>
              <a:schemeClr val="dk1"/>
            </a:solidFill>
            <a:prstDash val="solid"/>
            <a:round/>
            <a:headEnd len="med" w="med" type="none"/>
            <a:tailEnd len="med" w="med" type="none"/>
          </a:ln>
        </p:spPr>
      </p:cxnSp>
      <p:pic>
        <p:nvPicPr>
          <p:cNvPr id="183" name="Google Shape;183;p36"/>
          <p:cNvPicPr preferRelativeResize="0"/>
          <p:nvPr/>
        </p:nvPicPr>
        <p:blipFill>
          <a:blip r:embed="rId3">
            <a:alphaModFix/>
          </a:blip>
          <a:stretch>
            <a:fillRect/>
          </a:stretch>
        </p:blipFill>
        <p:spPr>
          <a:xfrm>
            <a:off x="3272200" y="1694450"/>
            <a:ext cx="596100" cy="596100"/>
          </a:xfrm>
          <a:prstGeom prst="rect">
            <a:avLst/>
          </a:prstGeom>
          <a:noFill/>
          <a:ln>
            <a:noFill/>
          </a:ln>
        </p:spPr>
      </p:pic>
      <p:pic>
        <p:nvPicPr>
          <p:cNvPr id="184" name="Google Shape;184;p36"/>
          <p:cNvPicPr preferRelativeResize="0"/>
          <p:nvPr/>
        </p:nvPicPr>
        <p:blipFill>
          <a:blip r:embed="rId4">
            <a:alphaModFix/>
          </a:blip>
          <a:stretch>
            <a:fillRect/>
          </a:stretch>
        </p:blipFill>
        <p:spPr>
          <a:xfrm>
            <a:off x="2668950" y="1705200"/>
            <a:ext cx="596100" cy="596100"/>
          </a:xfrm>
          <a:prstGeom prst="rect">
            <a:avLst/>
          </a:prstGeom>
          <a:noFill/>
          <a:ln>
            <a:noFill/>
          </a:ln>
        </p:spPr>
      </p:pic>
      <p:pic>
        <p:nvPicPr>
          <p:cNvPr id="185" name="Google Shape;185;p36"/>
          <p:cNvPicPr preferRelativeResize="0"/>
          <p:nvPr/>
        </p:nvPicPr>
        <p:blipFill>
          <a:blip r:embed="rId5">
            <a:alphaModFix/>
          </a:blip>
          <a:stretch>
            <a:fillRect/>
          </a:stretch>
        </p:blipFill>
        <p:spPr>
          <a:xfrm>
            <a:off x="2045175" y="1652850"/>
            <a:ext cx="693300" cy="693300"/>
          </a:xfrm>
          <a:prstGeom prst="rect">
            <a:avLst/>
          </a:prstGeom>
          <a:noFill/>
          <a:ln>
            <a:noFill/>
          </a:ln>
        </p:spPr>
      </p:pic>
      <p:sp>
        <p:nvSpPr>
          <p:cNvPr id="186" name="Google Shape;186;p36"/>
          <p:cNvSpPr txBox="1"/>
          <p:nvPr/>
        </p:nvSpPr>
        <p:spPr>
          <a:xfrm>
            <a:off x="512975" y="1774575"/>
            <a:ext cx="1192200" cy="693300"/>
          </a:xfrm>
          <a:prstGeom prst="rect">
            <a:avLst/>
          </a:prstGeom>
          <a:noFill/>
          <a:ln>
            <a:noFill/>
          </a:ln>
        </p:spPr>
        <p:txBody>
          <a:bodyPr anchorCtr="0" anchor="t" bIns="91425" lIns="91425" spcFirstLastPara="1" rIns="91425" wrap="square" tIns="91425">
            <a:normAutofit/>
          </a:bodyPr>
          <a:lstStyle/>
          <a:p>
            <a:pPr indent="0" lvl="0" marL="0" rtl="0" algn="ctr">
              <a:spcBef>
                <a:spcPts val="0"/>
              </a:spcBef>
              <a:spcAft>
                <a:spcPts val="0"/>
              </a:spcAft>
              <a:buNone/>
            </a:pPr>
            <a:r>
              <a:rPr lang="en"/>
              <a:t>Panda, cat, dog</a:t>
            </a:r>
            <a:endParaRPr/>
          </a:p>
        </p:txBody>
      </p:sp>
      <p:cxnSp>
        <p:nvCxnSpPr>
          <p:cNvPr id="187" name="Google Shape;187;p36"/>
          <p:cNvCxnSpPr/>
          <p:nvPr/>
        </p:nvCxnSpPr>
        <p:spPr>
          <a:xfrm rot="-5400000">
            <a:off x="6987425" y="2800550"/>
            <a:ext cx="665400" cy="526800"/>
          </a:xfrm>
          <a:prstGeom prst="bentConnector3">
            <a:avLst>
              <a:gd fmla="val 50000" name="adj1"/>
            </a:avLst>
          </a:prstGeom>
          <a:noFill/>
          <a:ln cap="flat" cmpd="sng" w="9525">
            <a:solidFill>
              <a:schemeClr val="dk1"/>
            </a:solidFill>
            <a:prstDash val="solid"/>
            <a:round/>
            <a:headEnd len="med" w="med" type="none"/>
            <a:tailEnd len="med" w="med" type="none"/>
          </a:ln>
        </p:spPr>
      </p:cxnSp>
      <p:sp>
        <p:nvSpPr>
          <p:cNvPr id="188" name="Google Shape;188;p36"/>
          <p:cNvSpPr txBox="1"/>
          <p:nvPr/>
        </p:nvSpPr>
        <p:spPr>
          <a:xfrm>
            <a:off x="6640800" y="2148900"/>
            <a:ext cx="1691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89" name="Google Shape;189;p36"/>
          <p:cNvSpPr txBox="1"/>
          <p:nvPr/>
        </p:nvSpPr>
        <p:spPr>
          <a:xfrm>
            <a:off x="610000" y="182400"/>
            <a:ext cx="7342200" cy="600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b="1" sz="2700"/>
          </a:p>
        </p:txBody>
      </p:sp>
      <p:sp>
        <p:nvSpPr>
          <p:cNvPr id="190" name="Google Shape;190;p36"/>
          <p:cNvSpPr/>
          <p:nvPr/>
        </p:nvSpPr>
        <p:spPr>
          <a:xfrm>
            <a:off x="610000" y="1871625"/>
            <a:ext cx="1095300" cy="6654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Panda, dog, cat</a:t>
            </a:r>
            <a:endParaRPr/>
          </a:p>
        </p:txBody>
      </p:sp>
      <p:sp>
        <p:nvSpPr>
          <p:cNvPr id="191" name="Google Shape;191;p36"/>
          <p:cNvSpPr/>
          <p:nvPr/>
        </p:nvSpPr>
        <p:spPr>
          <a:xfrm>
            <a:off x="6557625" y="2038000"/>
            <a:ext cx="2010300" cy="693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*predicted labels*</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37"/>
          <p:cNvSpPr txBox="1"/>
          <p:nvPr>
            <p:ph idx="1" type="body"/>
          </p:nvPr>
        </p:nvSpPr>
        <p:spPr>
          <a:xfrm>
            <a:off x="335600" y="1124750"/>
            <a:ext cx="8520600" cy="3416400"/>
          </a:xfrm>
          <a:prstGeom prst="rect">
            <a:avLst/>
          </a:prstGeom>
        </p:spPr>
        <p:txBody>
          <a:bodyPr anchorCtr="0" anchor="t" bIns="91425" lIns="91425" spcFirstLastPara="1" rIns="91425" wrap="square" tIns="91425">
            <a:normAutofit/>
          </a:bodyPr>
          <a:lstStyle/>
          <a:p>
            <a:pPr indent="0" lvl="0" marL="457200" rtl="0" algn="l">
              <a:spcBef>
                <a:spcPts val="0"/>
              </a:spcBef>
              <a:spcAft>
                <a:spcPts val="1200"/>
              </a:spcAft>
              <a:buNone/>
            </a:pPr>
            <a:r>
              <a:t/>
            </a:r>
            <a:endParaRPr sz="2700"/>
          </a:p>
        </p:txBody>
      </p:sp>
      <p:sp>
        <p:nvSpPr>
          <p:cNvPr id="197" name="Google Shape;197;p37"/>
          <p:cNvSpPr/>
          <p:nvPr/>
        </p:nvSpPr>
        <p:spPr>
          <a:xfrm>
            <a:off x="3202550" y="2946100"/>
            <a:ext cx="2786700" cy="1303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900"/>
              <a:t>Learning algorithms</a:t>
            </a:r>
            <a:endParaRPr sz="1900"/>
          </a:p>
        </p:txBody>
      </p:sp>
      <p:cxnSp>
        <p:nvCxnSpPr>
          <p:cNvPr id="198" name="Google Shape;198;p37"/>
          <p:cNvCxnSpPr>
            <a:endCxn id="197" idx="1"/>
          </p:cNvCxnSpPr>
          <p:nvPr/>
        </p:nvCxnSpPr>
        <p:spPr>
          <a:xfrm>
            <a:off x="1122950" y="3583900"/>
            <a:ext cx="2079600" cy="13800"/>
          </a:xfrm>
          <a:prstGeom prst="straightConnector1">
            <a:avLst/>
          </a:prstGeom>
          <a:noFill/>
          <a:ln cap="flat" cmpd="sng" w="9525">
            <a:solidFill>
              <a:schemeClr val="dk1"/>
            </a:solidFill>
            <a:prstDash val="solid"/>
            <a:round/>
            <a:headEnd len="med" w="med" type="none"/>
            <a:tailEnd len="med" w="med" type="triangle"/>
          </a:ln>
        </p:spPr>
      </p:cxnSp>
      <p:sp>
        <p:nvSpPr>
          <p:cNvPr id="199" name="Google Shape;199;p37"/>
          <p:cNvSpPr txBox="1"/>
          <p:nvPr/>
        </p:nvSpPr>
        <p:spPr>
          <a:xfrm>
            <a:off x="1344800" y="3258000"/>
            <a:ext cx="16914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n">
                <a:solidFill>
                  <a:schemeClr val="dk1"/>
                </a:solidFill>
              </a:rPr>
              <a:t>Training data</a:t>
            </a:r>
            <a:endParaRPr>
              <a:solidFill>
                <a:schemeClr val="dk1"/>
              </a:solidFill>
            </a:endParaRPr>
          </a:p>
        </p:txBody>
      </p:sp>
      <p:cxnSp>
        <p:nvCxnSpPr>
          <p:cNvPr id="200" name="Google Shape;200;p37"/>
          <p:cNvCxnSpPr>
            <a:stCxn id="197" idx="3"/>
          </p:cNvCxnSpPr>
          <p:nvPr/>
        </p:nvCxnSpPr>
        <p:spPr>
          <a:xfrm flipH="1" rot="10800000">
            <a:off x="5989250" y="3583900"/>
            <a:ext cx="790200" cy="13800"/>
          </a:xfrm>
          <a:prstGeom prst="straightConnector1">
            <a:avLst/>
          </a:prstGeom>
          <a:noFill/>
          <a:ln cap="flat" cmpd="sng" w="9525">
            <a:solidFill>
              <a:schemeClr val="dk2"/>
            </a:solidFill>
            <a:prstDash val="solid"/>
            <a:round/>
            <a:headEnd len="med" w="med" type="none"/>
            <a:tailEnd len="med" w="med" type="triangle"/>
          </a:ln>
        </p:spPr>
      </p:cxnSp>
      <p:sp>
        <p:nvSpPr>
          <p:cNvPr id="201" name="Google Shape;201;p37"/>
          <p:cNvSpPr txBox="1"/>
          <p:nvPr/>
        </p:nvSpPr>
        <p:spPr>
          <a:xfrm>
            <a:off x="6731075" y="3397600"/>
            <a:ext cx="15804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n">
                <a:solidFill>
                  <a:schemeClr val="dk1"/>
                </a:solidFill>
              </a:rPr>
              <a:t>output</a:t>
            </a:r>
            <a:endParaRPr>
              <a:solidFill>
                <a:schemeClr val="dk1"/>
              </a:solidFill>
            </a:endParaRPr>
          </a:p>
        </p:txBody>
      </p:sp>
      <p:cxnSp>
        <p:nvCxnSpPr>
          <p:cNvPr id="202" name="Google Shape;202;p37"/>
          <p:cNvCxnSpPr>
            <a:endCxn id="199" idx="0"/>
          </p:cNvCxnSpPr>
          <p:nvPr/>
        </p:nvCxnSpPr>
        <p:spPr>
          <a:xfrm rot="5400000">
            <a:off x="1982450" y="2509350"/>
            <a:ext cx="956700" cy="540600"/>
          </a:xfrm>
          <a:prstGeom prst="bentConnector3">
            <a:avLst>
              <a:gd fmla="val 50000" name="adj1"/>
            </a:avLst>
          </a:prstGeom>
          <a:noFill/>
          <a:ln cap="flat" cmpd="sng" w="9525">
            <a:solidFill>
              <a:schemeClr val="dk1"/>
            </a:solidFill>
            <a:prstDash val="solid"/>
            <a:round/>
            <a:headEnd len="med" w="med" type="none"/>
            <a:tailEnd len="med" w="med" type="none"/>
          </a:ln>
        </p:spPr>
      </p:cxnSp>
      <p:cxnSp>
        <p:nvCxnSpPr>
          <p:cNvPr id="203" name="Google Shape;203;p37"/>
          <p:cNvCxnSpPr/>
          <p:nvPr/>
        </p:nvCxnSpPr>
        <p:spPr>
          <a:xfrm flipH="1" rot="5400000">
            <a:off x="977375" y="2530125"/>
            <a:ext cx="693300" cy="596100"/>
          </a:xfrm>
          <a:prstGeom prst="bentConnector3">
            <a:avLst>
              <a:gd fmla="val 50000" name="adj1"/>
            </a:avLst>
          </a:prstGeom>
          <a:noFill/>
          <a:ln cap="flat" cmpd="sng" w="9525">
            <a:solidFill>
              <a:schemeClr val="dk1"/>
            </a:solidFill>
            <a:prstDash val="solid"/>
            <a:round/>
            <a:headEnd len="med" w="med" type="none"/>
            <a:tailEnd len="med" w="med" type="none"/>
          </a:ln>
        </p:spPr>
      </p:cxnSp>
      <p:pic>
        <p:nvPicPr>
          <p:cNvPr id="204" name="Google Shape;204;p37"/>
          <p:cNvPicPr preferRelativeResize="0"/>
          <p:nvPr/>
        </p:nvPicPr>
        <p:blipFill>
          <a:blip r:embed="rId3">
            <a:alphaModFix/>
          </a:blip>
          <a:stretch>
            <a:fillRect/>
          </a:stretch>
        </p:blipFill>
        <p:spPr>
          <a:xfrm>
            <a:off x="3272200" y="1694450"/>
            <a:ext cx="596100" cy="596100"/>
          </a:xfrm>
          <a:prstGeom prst="rect">
            <a:avLst/>
          </a:prstGeom>
          <a:noFill/>
          <a:ln>
            <a:noFill/>
          </a:ln>
        </p:spPr>
      </p:pic>
      <p:pic>
        <p:nvPicPr>
          <p:cNvPr id="205" name="Google Shape;205;p37"/>
          <p:cNvPicPr preferRelativeResize="0"/>
          <p:nvPr/>
        </p:nvPicPr>
        <p:blipFill>
          <a:blip r:embed="rId4">
            <a:alphaModFix/>
          </a:blip>
          <a:stretch>
            <a:fillRect/>
          </a:stretch>
        </p:blipFill>
        <p:spPr>
          <a:xfrm>
            <a:off x="2668950" y="1705200"/>
            <a:ext cx="596100" cy="596100"/>
          </a:xfrm>
          <a:prstGeom prst="rect">
            <a:avLst/>
          </a:prstGeom>
          <a:noFill/>
          <a:ln>
            <a:noFill/>
          </a:ln>
        </p:spPr>
      </p:pic>
      <p:pic>
        <p:nvPicPr>
          <p:cNvPr id="206" name="Google Shape;206;p37"/>
          <p:cNvPicPr preferRelativeResize="0"/>
          <p:nvPr/>
        </p:nvPicPr>
        <p:blipFill>
          <a:blip r:embed="rId5">
            <a:alphaModFix/>
          </a:blip>
          <a:stretch>
            <a:fillRect/>
          </a:stretch>
        </p:blipFill>
        <p:spPr>
          <a:xfrm>
            <a:off x="2045175" y="1652850"/>
            <a:ext cx="693300" cy="693300"/>
          </a:xfrm>
          <a:prstGeom prst="rect">
            <a:avLst/>
          </a:prstGeom>
          <a:noFill/>
          <a:ln>
            <a:noFill/>
          </a:ln>
        </p:spPr>
      </p:pic>
      <p:sp>
        <p:nvSpPr>
          <p:cNvPr id="207" name="Google Shape;207;p37"/>
          <p:cNvSpPr txBox="1"/>
          <p:nvPr/>
        </p:nvSpPr>
        <p:spPr>
          <a:xfrm>
            <a:off x="512975" y="1774575"/>
            <a:ext cx="1192200" cy="693300"/>
          </a:xfrm>
          <a:prstGeom prst="rect">
            <a:avLst/>
          </a:prstGeom>
          <a:noFill/>
          <a:ln>
            <a:noFill/>
          </a:ln>
        </p:spPr>
        <p:txBody>
          <a:bodyPr anchorCtr="0" anchor="t" bIns="91425" lIns="91425" spcFirstLastPara="1" rIns="91425" wrap="square" tIns="91425">
            <a:normAutofit/>
          </a:bodyPr>
          <a:lstStyle/>
          <a:p>
            <a:pPr indent="0" lvl="0" marL="0" rtl="0" algn="ctr">
              <a:spcBef>
                <a:spcPts val="0"/>
              </a:spcBef>
              <a:spcAft>
                <a:spcPts val="0"/>
              </a:spcAft>
              <a:buNone/>
            </a:pPr>
            <a:r>
              <a:rPr lang="en"/>
              <a:t>Panda, cat, dog</a:t>
            </a:r>
            <a:endParaRPr/>
          </a:p>
        </p:txBody>
      </p:sp>
      <p:cxnSp>
        <p:nvCxnSpPr>
          <p:cNvPr id="208" name="Google Shape;208;p37"/>
          <p:cNvCxnSpPr/>
          <p:nvPr/>
        </p:nvCxnSpPr>
        <p:spPr>
          <a:xfrm rot="-5400000">
            <a:off x="6987425" y="2800550"/>
            <a:ext cx="665400" cy="526800"/>
          </a:xfrm>
          <a:prstGeom prst="bentConnector3">
            <a:avLst>
              <a:gd fmla="val 50000" name="adj1"/>
            </a:avLst>
          </a:prstGeom>
          <a:noFill/>
          <a:ln cap="flat" cmpd="sng" w="9525">
            <a:solidFill>
              <a:schemeClr val="dk1"/>
            </a:solidFill>
            <a:prstDash val="solid"/>
            <a:round/>
            <a:headEnd len="med" w="med" type="none"/>
            <a:tailEnd len="med" w="med" type="none"/>
          </a:ln>
        </p:spPr>
      </p:cxnSp>
      <p:sp>
        <p:nvSpPr>
          <p:cNvPr id="209" name="Google Shape;209;p37"/>
          <p:cNvSpPr txBox="1"/>
          <p:nvPr/>
        </p:nvSpPr>
        <p:spPr>
          <a:xfrm>
            <a:off x="6640800" y="2148900"/>
            <a:ext cx="1691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210" name="Google Shape;210;p37"/>
          <p:cNvSpPr txBox="1"/>
          <p:nvPr/>
        </p:nvSpPr>
        <p:spPr>
          <a:xfrm>
            <a:off x="610000" y="182400"/>
            <a:ext cx="7342200" cy="600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700">
                <a:solidFill>
                  <a:schemeClr val="dk1"/>
                </a:solidFill>
              </a:rPr>
              <a:t>Supervised Learning</a:t>
            </a:r>
            <a:endParaRPr b="1" sz="2700">
              <a:solidFill>
                <a:schemeClr val="dk1"/>
              </a:solidFill>
            </a:endParaRPr>
          </a:p>
        </p:txBody>
      </p:sp>
      <p:sp>
        <p:nvSpPr>
          <p:cNvPr id="211" name="Google Shape;211;p37"/>
          <p:cNvSpPr/>
          <p:nvPr/>
        </p:nvSpPr>
        <p:spPr>
          <a:xfrm>
            <a:off x="610000" y="1871625"/>
            <a:ext cx="1095300" cy="6654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Panda, dog, cat</a:t>
            </a:r>
            <a:endParaRPr/>
          </a:p>
        </p:txBody>
      </p:sp>
      <p:sp>
        <p:nvSpPr>
          <p:cNvPr id="212" name="Google Shape;212;p37"/>
          <p:cNvSpPr/>
          <p:nvPr/>
        </p:nvSpPr>
        <p:spPr>
          <a:xfrm>
            <a:off x="6557625" y="2038000"/>
            <a:ext cx="2010300" cy="693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*predicted labels*</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38"/>
          <p:cNvSpPr txBox="1"/>
          <p:nvPr>
            <p:ph idx="1" type="body"/>
          </p:nvPr>
        </p:nvSpPr>
        <p:spPr>
          <a:xfrm>
            <a:off x="335600" y="1124750"/>
            <a:ext cx="8520600" cy="3416400"/>
          </a:xfrm>
          <a:prstGeom prst="rect">
            <a:avLst/>
          </a:prstGeom>
        </p:spPr>
        <p:txBody>
          <a:bodyPr anchorCtr="0" anchor="t" bIns="91425" lIns="91425" spcFirstLastPara="1" rIns="91425" wrap="square" tIns="91425">
            <a:normAutofit/>
          </a:bodyPr>
          <a:lstStyle/>
          <a:p>
            <a:pPr indent="0" lvl="0" marL="457200" rtl="0" algn="l">
              <a:spcBef>
                <a:spcPts val="0"/>
              </a:spcBef>
              <a:spcAft>
                <a:spcPts val="1200"/>
              </a:spcAft>
              <a:buNone/>
            </a:pPr>
            <a:r>
              <a:t/>
            </a:r>
            <a:endParaRPr sz="2700"/>
          </a:p>
        </p:txBody>
      </p:sp>
      <p:sp>
        <p:nvSpPr>
          <p:cNvPr id="218" name="Google Shape;218;p38"/>
          <p:cNvSpPr/>
          <p:nvPr/>
        </p:nvSpPr>
        <p:spPr>
          <a:xfrm>
            <a:off x="3202550" y="2946100"/>
            <a:ext cx="2786700" cy="1303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900"/>
              <a:t>Learning algorithms</a:t>
            </a:r>
            <a:endParaRPr sz="1900"/>
          </a:p>
        </p:txBody>
      </p:sp>
      <p:cxnSp>
        <p:nvCxnSpPr>
          <p:cNvPr id="219" name="Google Shape;219;p38"/>
          <p:cNvCxnSpPr>
            <a:endCxn id="218" idx="1"/>
          </p:cNvCxnSpPr>
          <p:nvPr/>
        </p:nvCxnSpPr>
        <p:spPr>
          <a:xfrm>
            <a:off x="1122950" y="3583900"/>
            <a:ext cx="2079600" cy="13800"/>
          </a:xfrm>
          <a:prstGeom prst="straightConnector1">
            <a:avLst/>
          </a:prstGeom>
          <a:noFill/>
          <a:ln cap="flat" cmpd="sng" w="9525">
            <a:solidFill>
              <a:schemeClr val="dk1"/>
            </a:solidFill>
            <a:prstDash val="solid"/>
            <a:round/>
            <a:headEnd len="med" w="med" type="none"/>
            <a:tailEnd len="med" w="med" type="triangle"/>
          </a:ln>
        </p:spPr>
      </p:cxnSp>
      <p:sp>
        <p:nvSpPr>
          <p:cNvPr id="220" name="Google Shape;220;p38"/>
          <p:cNvSpPr txBox="1"/>
          <p:nvPr/>
        </p:nvSpPr>
        <p:spPr>
          <a:xfrm>
            <a:off x="1344800" y="3258000"/>
            <a:ext cx="1691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rPr>
              <a:t>Training data</a:t>
            </a:r>
            <a:endParaRPr>
              <a:solidFill>
                <a:schemeClr val="dk1"/>
              </a:solidFill>
            </a:endParaRPr>
          </a:p>
        </p:txBody>
      </p:sp>
      <p:cxnSp>
        <p:nvCxnSpPr>
          <p:cNvPr id="221" name="Google Shape;221;p38"/>
          <p:cNvCxnSpPr>
            <a:stCxn id="218" idx="3"/>
          </p:cNvCxnSpPr>
          <p:nvPr/>
        </p:nvCxnSpPr>
        <p:spPr>
          <a:xfrm flipH="1" rot="10800000">
            <a:off x="5989250" y="3583900"/>
            <a:ext cx="790200" cy="13800"/>
          </a:xfrm>
          <a:prstGeom prst="straightConnector1">
            <a:avLst/>
          </a:prstGeom>
          <a:noFill/>
          <a:ln cap="flat" cmpd="sng" w="9525">
            <a:solidFill>
              <a:schemeClr val="dk1"/>
            </a:solidFill>
            <a:prstDash val="solid"/>
            <a:round/>
            <a:headEnd len="med" w="med" type="none"/>
            <a:tailEnd len="med" w="med" type="triangle"/>
          </a:ln>
        </p:spPr>
      </p:cxnSp>
      <p:sp>
        <p:nvSpPr>
          <p:cNvPr id="222" name="Google Shape;222;p38"/>
          <p:cNvSpPr txBox="1"/>
          <p:nvPr/>
        </p:nvSpPr>
        <p:spPr>
          <a:xfrm>
            <a:off x="6731075" y="3397600"/>
            <a:ext cx="1580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rPr>
              <a:t>output</a:t>
            </a:r>
            <a:endParaRPr>
              <a:solidFill>
                <a:schemeClr val="dk1"/>
              </a:solidFill>
            </a:endParaRPr>
          </a:p>
        </p:txBody>
      </p:sp>
      <p:sp>
        <p:nvSpPr>
          <p:cNvPr id="223" name="Google Shape;223;p38"/>
          <p:cNvSpPr txBox="1"/>
          <p:nvPr/>
        </p:nvSpPr>
        <p:spPr>
          <a:xfrm>
            <a:off x="512975" y="1774575"/>
            <a:ext cx="1192200" cy="693300"/>
          </a:xfrm>
          <a:prstGeom prst="rect">
            <a:avLst/>
          </a:prstGeom>
          <a:noFill/>
          <a:ln>
            <a:noFill/>
          </a:ln>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sp>
        <p:nvSpPr>
          <p:cNvPr id="224" name="Google Shape;224;p38"/>
          <p:cNvSpPr txBox="1"/>
          <p:nvPr/>
        </p:nvSpPr>
        <p:spPr>
          <a:xfrm>
            <a:off x="6640800" y="2148900"/>
            <a:ext cx="16914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a:p>
        </p:txBody>
      </p:sp>
      <p:sp>
        <p:nvSpPr>
          <p:cNvPr id="225" name="Google Shape;225;p38"/>
          <p:cNvSpPr txBox="1"/>
          <p:nvPr/>
        </p:nvSpPr>
        <p:spPr>
          <a:xfrm>
            <a:off x="610000" y="182400"/>
            <a:ext cx="7342200" cy="600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b="1" sz="27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39"/>
          <p:cNvSpPr txBox="1"/>
          <p:nvPr>
            <p:ph idx="1" type="body"/>
          </p:nvPr>
        </p:nvSpPr>
        <p:spPr>
          <a:xfrm>
            <a:off x="335600" y="1124750"/>
            <a:ext cx="8520600" cy="3416400"/>
          </a:xfrm>
          <a:prstGeom prst="rect">
            <a:avLst/>
          </a:prstGeom>
        </p:spPr>
        <p:txBody>
          <a:bodyPr anchorCtr="0" anchor="t" bIns="91425" lIns="91425" spcFirstLastPara="1" rIns="91425" wrap="square" tIns="91425">
            <a:normAutofit/>
          </a:bodyPr>
          <a:lstStyle/>
          <a:p>
            <a:pPr indent="0" lvl="0" marL="457200" rtl="0" algn="l">
              <a:spcBef>
                <a:spcPts val="0"/>
              </a:spcBef>
              <a:spcAft>
                <a:spcPts val="1200"/>
              </a:spcAft>
              <a:buNone/>
            </a:pPr>
            <a:r>
              <a:t/>
            </a:r>
            <a:endParaRPr sz="2700"/>
          </a:p>
        </p:txBody>
      </p:sp>
      <p:sp>
        <p:nvSpPr>
          <p:cNvPr id="231" name="Google Shape;231;p39"/>
          <p:cNvSpPr/>
          <p:nvPr/>
        </p:nvSpPr>
        <p:spPr>
          <a:xfrm>
            <a:off x="3202550" y="2946100"/>
            <a:ext cx="2786700" cy="1303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900"/>
              <a:t>Learning algorithms</a:t>
            </a:r>
            <a:endParaRPr sz="1900"/>
          </a:p>
        </p:txBody>
      </p:sp>
      <p:cxnSp>
        <p:nvCxnSpPr>
          <p:cNvPr id="232" name="Google Shape;232;p39"/>
          <p:cNvCxnSpPr>
            <a:endCxn id="231" idx="1"/>
          </p:cNvCxnSpPr>
          <p:nvPr/>
        </p:nvCxnSpPr>
        <p:spPr>
          <a:xfrm>
            <a:off x="1122950" y="3583900"/>
            <a:ext cx="2079600" cy="13800"/>
          </a:xfrm>
          <a:prstGeom prst="straightConnector1">
            <a:avLst/>
          </a:prstGeom>
          <a:noFill/>
          <a:ln cap="flat" cmpd="sng" w="9525">
            <a:solidFill>
              <a:schemeClr val="dk1"/>
            </a:solidFill>
            <a:prstDash val="solid"/>
            <a:round/>
            <a:headEnd len="med" w="med" type="none"/>
            <a:tailEnd len="med" w="med" type="triangle"/>
          </a:ln>
        </p:spPr>
      </p:cxnSp>
      <p:sp>
        <p:nvSpPr>
          <p:cNvPr id="233" name="Google Shape;233;p39"/>
          <p:cNvSpPr txBox="1"/>
          <p:nvPr/>
        </p:nvSpPr>
        <p:spPr>
          <a:xfrm>
            <a:off x="1344800" y="3258000"/>
            <a:ext cx="1691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rPr>
              <a:t>Training data</a:t>
            </a:r>
            <a:endParaRPr>
              <a:solidFill>
                <a:schemeClr val="dk1"/>
              </a:solidFill>
            </a:endParaRPr>
          </a:p>
        </p:txBody>
      </p:sp>
      <p:cxnSp>
        <p:nvCxnSpPr>
          <p:cNvPr id="234" name="Google Shape;234;p39"/>
          <p:cNvCxnSpPr>
            <a:stCxn id="231" idx="3"/>
          </p:cNvCxnSpPr>
          <p:nvPr/>
        </p:nvCxnSpPr>
        <p:spPr>
          <a:xfrm flipH="1" rot="10800000">
            <a:off x="5989250" y="3583900"/>
            <a:ext cx="790200" cy="13800"/>
          </a:xfrm>
          <a:prstGeom prst="straightConnector1">
            <a:avLst/>
          </a:prstGeom>
          <a:noFill/>
          <a:ln cap="flat" cmpd="sng" w="9525">
            <a:solidFill>
              <a:schemeClr val="dk2"/>
            </a:solidFill>
            <a:prstDash val="solid"/>
            <a:round/>
            <a:headEnd len="med" w="med" type="none"/>
            <a:tailEnd len="med" w="med" type="triangle"/>
          </a:ln>
        </p:spPr>
      </p:cxnSp>
      <p:sp>
        <p:nvSpPr>
          <p:cNvPr id="235" name="Google Shape;235;p39"/>
          <p:cNvSpPr txBox="1"/>
          <p:nvPr/>
        </p:nvSpPr>
        <p:spPr>
          <a:xfrm>
            <a:off x="6731075" y="3397600"/>
            <a:ext cx="1580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rPr>
              <a:t>output</a:t>
            </a:r>
            <a:endParaRPr>
              <a:solidFill>
                <a:schemeClr val="dk1"/>
              </a:solidFill>
            </a:endParaRPr>
          </a:p>
        </p:txBody>
      </p:sp>
      <p:cxnSp>
        <p:nvCxnSpPr>
          <p:cNvPr id="236" name="Google Shape;236;p39"/>
          <p:cNvCxnSpPr>
            <a:endCxn id="233" idx="0"/>
          </p:cNvCxnSpPr>
          <p:nvPr/>
        </p:nvCxnSpPr>
        <p:spPr>
          <a:xfrm rot="5400000">
            <a:off x="1982450" y="2509350"/>
            <a:ext cx="956700" cy="540600"/>
          </a:xfrm>
          <a:prstGeom prst="bentConnector3">
            <a:avLst>
              <a:gd fmla="val 50000" name="adj1"/>
            </a:avLst>
          </a:prstGeom>
          <a:noFill/>
          <a:ln cap="flat" cmpd="sng" w="9525">
            <a:solidFill>
              <a:schemeClr val="dk1"/>
            </a:solidFill>
            <a:prstDash val="solid"/>
            <a:round/>
            <a:headEnd len="med" w="med" type="none"/>
            <a:tailEnd len="med" w="med" type="none"/>
          </a:ln>
        </p:spPr>
      </p:cxnSp>
      <p:pic>
        <p:nvPicPr>
          <p:cNvPr id="237" name="Google Shape;237;p39"/>
          <p:cNvPicPr preferRelativeResize="0"/>
          <p:nvPr/>
        </p:nvPicPr>
        <p:blipFill>
          <a:blip r:embed="rId3">
            <a:alphaModFix/>
          </a:blip>
          <a:stretch>
            <a:fillRect/>
          </a:stretch>
        </p:blipFill>
        <p:spPr>
          <a:xfrm>
            <a:off x="3272200" y="1694450"/>
            <a:ext cx="596100" cy="596100"/>
          </a:xfrm>
          <a:prstGeom prst="rect">
            <a:avLst/>
          </a:prstGeom>
          <a:noFill/>
          <a:ln>
            <a:noFill/>
          </a:ln>
        </p:spPr>
      </p:pic>
      <p:pic>
        <p:nvPicPr>
          <p:cNvPr id="238" name="Google Shape;238;p39"/>
          <p:cNvPicPr preferRelativeResize="0"/>
          <p:nvPr/>
        </p:nvPicPr>
        <p:blipFill>
          <a:blip r:embed="rId4">
            <a:alphaModFix/>
          </a:blip>
          <a:stretch>
            <a:fillRect/>
          </a:stretch>
        </p:blipFill>
        <p:spPr>
          <a:xfrm>
            <a:off x="2668950" y="1705200"/>
            <a:ext cx="596100" cy="596100"/>
          </a:xfrm>
          <a:prstGeom prst="rect">
            <a:avLst/>
          </a:prstGeom>
          <a:noFill/>
          <a:ln>
            <a:noFill/>
          </a:ln>
        </p:spPr>
      </p:pic>
      <p:pic>
        <p:nvPicPr>
          <p:cNvPr id="239" name="Google Shape;239;p39"/>
          <p:cNvPicPr preferRelativeResize="0"/>
          <p:nvPr/>
        </p:nvPicPr>
        <p:blipFill>
          <a:blip r:embed="rId5">
            <a:alphaModFix/>
          </a:blip>
          <a:stretch>
            <a:fillRect/>
          </a:stretch>
        </p:blipFill>
        <p:spPr>
          <a:xfrm>
            <a:off x="2045175" y="1652850"/>
            <a:ext cx="693300" cy="693300"/>
          </a:xfrm>
          <a:prstGeom prst="rect">
            <a:avLst/>
          </a:prstGeom>
          <a:noFill/>
          <a:ln>
            <a:noFill/>
          </a:ln>
        </p:spPr>
      </p:pic>
      <p:sp>
        <p:nvSpPr>
          <p:cNvPr id="240" name="Google Shape;240;p39"/>
          <p:cNvSpPr txBox="1"/>
          <p:nvPr/>
        </p:nvSpPr>
        <p:spPr>
          <a:xfrm>
            <a:off x="512975" y="1774575"/>
            <a:ext cx="1192200" cy="693300"/>
          </a:xfrm>
          <a:prstGeom prst="rect">
            <a:avLst/>
          </a:prstGeom>
          <a:noFill/>
          <a:ln>
            <a:noFill/>
          </a:ln>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cxnSp>
        <p:nvCxnSpPr>
          <p:cNvPr id="241" name="Google Shape;241;p39"/>
          <p:cNvCxnSpPr/>
          <p:nvPr/>
        </p:nvCxnSpPr>
        <p:spPr>
          <a:xfrm rot="-5400000">
            <a:off x="6987425" y="2800550"/>
            <a:ext cx="665400" cy="526800"/>
          </a:xfrm>
          <a:prstGeom prst="bentConnector3">
            <a:avLst>
              <a:gd fmla="val 50000" name="adj1"/>
            </a:avLst>
          </a:prstGeom>
          <a:noFill/>
          <a:ln cap="flat" cmpd="sng" w="9525">
            <a:solidFill>
              <a:schemeClr val="dk1"/>
            </a:solidFill>
            <a:prstDash val="solid"/>
            <a:round/>
            <a:headEnd len="med" w="med" type="none"/>
            <a:tailEnd len="med" w="med" type="none"/>
          </a:ln>
        </p:spPr>
      </p:cxnSp>
      <p:sp>
        <p:nvSpPr>
          <p:cNvPr id="242" name="Google Shape;242;p39"/>
          <p:cNvSpPr txBox="1"/>
          <p:nvPr/>
        </p:nvSpPr>
        <p:spPr>
          <a:xfrm>
            <a:off x="6640800" y="2148900"/>
            <a:ext cx="16914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*predicted clusters*</a:t>
            </a:r>
            <a:endParaRPr/>
          </a:p>
        </p:txBody>
      </p:sp>
      <p:sp>
        <p:nvSpPr>
          <p:cNvPr id="243" name="Google Shape;243;p39"/>
          <p:cNvSpPr txBox="1"/>
          <p:nvPr/>
        </p:nvSpPr>
        <p:spPr>
          <a:xfrm>
            <a:off x="610000" y="182400"/>
            <a:ext cx="7342200" cy="600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b="1" sz="2700"/>
          </a:p>
        </p:txBody>
      </p:sp>
      <p:sp>
        <p:nvSpPr>
          <p:cNvPr id="244" name="Google Shape;244;p39"/>
          <p:cNvSpPr/>
          <p:nvPr/>
        </p:nvSpPr>
        <p:spPr>
          <a:xfrm>
            <a:off x="7015125" y="2273675"/>
            <a:ext cx="1026000" cy="429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*predicted clusters*</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40"/>
          <p:cNvSpPr txBox="1"/>
          <p:nvPr>
            <p:ph idx="1" type="body"/>
          </p:nvPr>
        </p:nvSpPr>
        <p:spPr>
          <a:xfrm>
            <a:off x="335600" y="1124750"/>
            <a:ext cx="8520600" cy="3416400"/>
          </a:xfrm>
          <a:prstGeom prst="rect">
            <a:avLst/>
          </a:prstGeom>
        </p:spPr>
        <p:txBody>
          <a:bodyPr anchorCtr="0" anchor="t" bIns="91425" lIns="91425" spcFirstLastPara="1" rIns="91425" wrap="square" tIns="91425">
            <a:normAutofit/>
          </a:bodyPr>
          <a:lstStyle/>
          <a:p>
            <a:pPr indent="0" lvl="0" marL="0" marR="0" rtl="0" algn="l">
              <a:lnSpc>
                <a:spcPct val="100000"/>
              </a:lnSpc>
              <a:spcBef>
                <a:spcPts val="0"/>
              </a:spcBef>
              <a:spcAft>
                <a:spcPts val="0"/>
              </a:spcAft>
              <a:buNone/>
            </a:pPr>
            <a:r>
              <a:t/>
            </a:r>
            <a:endParaRPr sz="1400">
              <a:solidFill>
                <a:schemeClr val="dk1"/>
              </a:solidFill>
            </a:endParaRPr>
          </a:p>
        </p:txBody>
      </p:sp>
      <p:sp>
        <p:nvSpPr>
          <p:cNvPr id="250" name="Google Shape;250;p40"/>
          <p:cNvSpPr/>
          <p:nvPr/>
        </p:nvSpPr>
        <p:spPr>
          <a:xfrm>
            <a:off x="3202550" y="2946100"/>
            <a:ext cx="2786700" cy="1303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900"/>
              <a:t>Learning algorithms</a:t>
            </a:r>
            <a:endParaRPr sz="1900"/>
          </a:p>
        </p:txBody>
      </p:sp>
      <p:cxnSp>
        <p:nvCxnSpPr>
          <p:cNvPr id="251" name="Google Shape;251;p40"/>
          <p:cNvCxnSpPr>
            <a:endCxn id="250" idx="1"/>
          </p:cNvCxnSpPr>
          <p:nvPr/>
        </p:nvCxnSpPr>
        <p:spPr>
          <a:xfrm>
            <a:off x="1122950" y="3583900"/>
            <a:ext cx="2079600" cy="13800"/>
          </a:xfrm>
          <a:prstGeom prst="straightConnector1">
            <a:avLst/>
          </a:prstGeom>
          <a:noFill/>
          <a:ln cap="flat" cmpd="sng" w="9525">
            <a:solidFill>
              <a:schemeClr val="dk1"/>
            </a:solidFill>
            <a:prstDash val="solid"/>
            <a:round/>
            <a:headEnd len="med" w="med" type="none"/>
            <a:tailEnd len="med" w="med" type="none"/>
          </a:ln>
        </p:spPr>
      </p:cxnSp>
      <p:sp>
        <p:nvSpPr>
          <p:cNvPr id="252" name="Google Shape;252;p40"/>
          <p:cNvSpPr txBox="1"/>
          <p:nvPr/>
        </p:nvSpPr>
        <p:spPr>
          <a:xfrm>
            <a:off x="1344800" y="3258000"/>
            <a:ext cx="16914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n">
                <a:solidFill>
                  <a:schemeClr val="dk1"/>
                </a:solidFill>
              </a:rPr>
              <a:t>Training data</a:t>
            </a:r>
            <a:endParaRPr>
              <a:solidFill>
                <a:schemeClr val="dk1"/>
              </a:solidFill>
            </a:endParaRPr>
          </a:p>
        </p:txBody>
      </p:sp>
      <p:cxnSp>
        <p:nvCxnSpPr>
          <p:cNvPr id="253" name="Google Shape;253;p40"/>
          <p:cNvCxnSpPr>
            <a:stCxn id="250" idx="3"/>
          </p:cNvCxnSpPr>
          <p:nvPr/>
        </p:nvCxnSpPr>
        <p:spPr>
          <a:xfrm flipH="1" rot="10800000">
            <a:off x="5989250" y="3583900"/>
            <a:ext cx="790200" cy="13800"/>
          </a:xfrm>
          <a:prstGeom prst="straightConnector1">
            <a:avLst/>
          </a:prstGeom>
          <a:noFill/>
          <a:ln cap="flat" cmpd="sng" w="9525">
            <a:solidFill>
              <a:schemeClr val="dk1"/>
            </a:solidFill>
            <a:prstDash val="solid"/>
            <a:round/>
            <a:headEnd len="med" w="med" type="none"/>
            <a:tailEnd len="med" w="med" type="none"/>
          </a:ln>
        </p:spPr>
      </p:cxnSp>
      <p:sp>
        <p:nvSpPr>
          <p:cNvPr id="254" name="Google Shape;254;p40"/>
          <p:cNvSpPr txBox="1"/>
          <p:nvPr/>
        </p:nvSpPr>
        <p:spPr>
          <a:xfrm>
            <a:off x="6731075" y="3397600"/>
            <a:ext cx="15804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n">
                <a:solidFill>
                  <a:schemeClr val="dk1"/>
                </a:solidFill>
              </a:rPr>
              <a:t>output</a:t>
            </a:r>
            <a:endParaRPr/>
          </a:p>
        </p:txBody>
      </p:sp>
      <p:cxnSp>
        <p:nvCxnSpPr>
          <p:cNvPr id="255" name="Google Shape;255;p40"/>
          <p:cNvCxnSpPr>
            <a:endCxn id="252" idx="0"/>
          </p:cNvCxnSpPr>
          <p:nvPr/>
        </p:nvCxnSpPr>
        <p:spPr>
          <a:xfrm rot="5400000">
            <a:off x="1982450" y="2509350"/>
            <a:ext cx="956700" cy="540600"/>
          </a:xfrm>
          <a:prstGeom prst="bentConnector3">
            <a:avLst>
              <a:gd fmla="val 50000" name="adj1"/>
            </a:avLst>
          </a:prstGeom>
          <a:noFill/>
          <a:ln cap="flat" cmpd="sng" w="9525">
            <a:solidFill>
              <a:schemeClr val="dk1"/>
            </a:solidFill>
            <a:prstDash val="solid"/>
            <a:round/>
            <a:headEnd len="med" w="med" type="none"/>
            <a:tailEnd len="med" w="med" type="none"/>
          </a:ln>
        </p:spPr>
      </p:cxnSp>
      <p:pic>
        <p:nvPicPr>
          <p:cNvPr id="256" name="Google Shape;256;p40"/>
          <p:cNvPicPr preferRelativeResize="0"/>
          <p:nvPr/>
        </p:nvPicPr>
        <p:blipFill>
          <a:blip r:embed="rId3">
            <a:alphaModFix/>
          </a:blip>
          <a:stretch>
            <a:fillRect/>
          </a:stretch>
        </p:blipFill>
        <p:spPr>
          <a:xfrm>
            <a:off x="3272200" y="1694450"/>
            <a:ext cx="596100" cy="596100"/>
          </a:xfrm>
          <a:prstGeom prst="rect">
            <a:avLst/>
          </a:prstGeom>
          <a:noFill/>
          <a:ln>
            <a:noFill/>
          </a:ln>
        </p:spPr>
      </p:pic>
      <p:pic>
        <p:nvPicPr>
          <p:cNvPr id="257" name="Google Shape;257;p40"/>
          <p:cNvPicPr preferRelativeResize="0"/>
          <p:nvPr/>
        </p:nvPicPr>
        <p:blipFill>
          <a:blip r:embed="rId4">
            <a:alphaModFix/>
          </a:blip>
          <a:stretch>
            <a:fillRect/>
          </a:stretch>
        </p:blipFill>
        <p:spPr>
          <a:xfrm>
            <a:off x="2668950" y="1705200"/>
            <a:ext cx="596100" cy="596100"/>
          </a:xfrm>
          <a:prstGeom prst="rect">
            <a:avLst/>
          </a:prstGeom>
          <a:noFill/>
          <a:ln>
            <a:noFill/>
          </a:ln>
        </p:spPr>
      </p:pic>
      <p:pic>
        <p:nvPicPr>
          <p:cNvPr id="258" name="Google Shape;258;p40"/>
          <p:cNvPicPr preferRelativeResize="0"/>
          <p:nvPr/>
        </p:nvPicPr>
        <p:blipFill>
          <a:blip r:embed="rId5">
            <a:alphaModFix/>
          </a:blip>
          <a:stretch>
            <a:fillRect/>
          </a:stretch>
        </p:blipFill>
        <p:spPr>
          <a:xfrm>
            <a:off x="2045175" y="1652850"/>
            <a:ext cx="693300" cy="693300"/>
          </a:xfrm>
          <a:prstGeom prst="rect">
            <a:avLst/>
          </a:prstGeom>
          <a:noFill/>
          <a:ln>
            <a:noFill/>
          </a:ln>
        </p:spPr>
      </p:pic>
      <p:sp>
        <p:nvSpPr>
          <p:cNvPr id="259" name="Google Shape;259;p40"/>
          <p:cNvSpPr txBox="1"/>
          <p:nvPr/>
        </p:nvSpPr>
        <p:spPr>
          <a:xfrm>
            <a:off x="512975" y="1774575"/>
            <a:ext cx="1192200" cy="693300"/>
          </a:xfrm>
          <a:prstGeom prst="rect">
            <a:avLst/>
          </a:prstGeom>
          <a:noFill/>
          <a:ln>
            <a:noFill/>
          </a:ln>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cxnSp>
        <p:nvCxnSpPr>
          <p:cNvPr id="260" name="Google Shape;260;p40"/>
          <p:cNvCxnSpPr/>
          <p:nvPr/>
        </p:nvCxnSpPr>
        <p:spPr>
          <a:xfrm rot="-5400000">
            <a:off x="6987425" y="2800550"/>
            <a:ext cx="665400" cy="526800"/>
          </a:xfrm>
          <a:prstGeom prst="bentConnector3">
            <a:avLst>
              <a:gd fmla="val 50000" name="adj1"/>
            </a:avLst>
          </a:prstGeom>
          <a:noFill/>
          <a:ln cap="flat" cmpd="sng" w="9525">
            <a:solidFill>
              <a:schemeClr val="dk1"/>
            </a:solidFill>
            <a:prstDash val="solid"/>
            <a:round/>
            <a:headEnd len="med" w="med" type="none"/>
            <a:tailEnd len="med" w="med" type="none"/>
          </a:ln>
        </p:spPr>
      </p:cxnSp>
      <p:sp>
        <p:nvSpPr>
          <p:cNvPr id="261" name="Google Shape;261;p40"/>
          <p:cNvSpPr txBox="1"/>
          <p:nvPr/>
        </p:nvSpPr>
        <p:spPr>
          <a:xfrm>
            <a:off x="6640800" y="2148900"/>
            <a:ext cx="16914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*predicted clusters*</a:t>
            </a:r>
            <a:endParaRPr/>
          </a:p>
        </p:txBody>
      </p:sp>
      <p:sp>
        <p:nvSpPr>
          <p:cNvPr id="262" name="Google Shape;262;p40"/>
          <p:cNvSpPr txBox="1"/>
          <p:nvPr/>
        </p:nvSpPr>
        <p:spPr>
          <a:xfrm>
            <a:off x="610000" y="182400"/>
            <a:ext cx="7342200" cy="615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b="1" lang="en" sz="2800">
                <a:solidFill>
                  <a:schemeClr val="dk1"/>
                </a:solidFill>
              </a:rPr>
              <a:t>Unsupervised Learning</a:t>
            </a:r>
            <a:endParaRPr b="1" sz="2800">
              <a:solidFill>
                <a:schemeClr val="dk1"/>
              </a:solidFill>
            </a:endParaRPr>
          </a:p>
        </p:txBody>
      </p:sp>
      <p:sp>
        <p:nvSpPr>
          <p:cNvPr id="263" name="Google Shape;263;p40"/>
          <p:cNvSpPr/>
          <p:nvPr/>
        </p:nvSpPr>
        <p:spPr>
          <a:xfrm>
            <a:off x="7015125" y="2273675"/>
            <a:ext cx="1026000" cy="429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*predicted clusters*</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41"/>
          <p:cNvSpPr txBox="1"/>
          <p:nvPr>
            <p:ph idx="1" type="body"/>
          </p:nvPr>
        </p:nvSpPr>
        <p:spPr>
          <a:xfrm>
            <a:off x="335600" y="1124750"/>
            <a:ext cx="8520600" cy="3416400"/>
          </a:xfrm>
          <a:prstGeom prst="rect">
            <a:avLst/>
          </a:prstGeom>
        </p:spPr>
        <p:txBody>
          <a:bodyPr anchorCtr="0" anchor="t" bIns="91425" lIns="91425" spcFirstLastPara="1" rIns="91425" wrap="square" tIns="91425">
            <a:normAutofit/>
          </a:bodyPr>
          <a:lstStyle/>
          <a:p>
            <a:pPr indent="0" lvl="0" marL="457200" rtl="0" algn="l">
              <a:spcBef>
                <a:spcPts val="0"/>
              </a:spcBef>
              <a:spcAft>
                <a:spcPts val="1200"/>
              </a:spcAft>
              <a:buNone/>
            </a:pPr>
            <a:r>
              <a:t/>
            </a:r>
            <a:endParaRPr sz="2700"/>
          </a:p>
        </p:txBody>
      </p:sp>
      <p:sp>
        <p:nvSpPr>
          <p:cNvPr id="269" name="Google Shape;269;p41"/>
          <p:cNvSpPr/>
          <p:nvPr/>
        </p:nvSpPr>
        <p:spPr>
          <a:xfrm>
            <a:off x="3202550" y="2946100"/>
            <a:ext cx="2786700" cy="1303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900"/>
              <a:t>Learning algorithms</a:t>
            </a:r>
            <a:endParaRPr sz="1900"/>
          </a:p>
        </p:txBody>
      </p:sp>
      <p:cxnSp>
        <p:nvCxnSpPr>
          <p:cNvPr id="270" name="Google Shape;270;p41"/>
          <p:cNvCxnSpPr>
            <a:stCxn id="269" idx="3"/>
          </p:cNvCxnSpPr>
          <p:nvPr/>
        </p:nvCxnSpPr>
        <p:spPr>
          <a:xfrm flipH="1" rot="10800000">
            <a:off x="5989250" y="3583900"/>
            <a:ext cx="790200" cy="13800"/>
          </a:xfrm>
          <a:prstGeom prst="straightConnector1">
            <a:avLst/>
          </a:prstGeom>
          <a:noFill/>
          <a:ln cap="flat" cmpd="sng" w="9525">
            <a:solidFill>
              <a:schemeClr val="dk1"/>
            </a:solidFill>
            <a:prstDash val="solid"/>
            <a:round/>
            <a:headEnd len="med" w="med" type="none"/>
            <a:tailEnd len="med" w="med" type="triangle"/>
          </a:ln>
        </p:spPr>
      </p:cxnSp>
      <p:sp>
        <p:nvSpPr>
          <p:cNvPr id="271" name="Google Shape;271;p41"/>
          <p:cNvSpPr txBox="1"/>
          <p:nvPr/>
        </p:nvSpPr>
        <p:spPr>
          <a:xfrm>
            <a:off x="6779450" y="3390700"/>
            <a:ext cx="1580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rPr>
              <a:t>Output = action</a:t>
            </a:r>
            <a:endParaRPr>
              <a:solidFill>
                <a:schemeClr val="dk1"/>
              </a:solidFill>
            </a:endParaRPr>
          </a:p>
        </p:txBody>
      </p:sp>
      <p:sp>
        <p:nvSpPr>
          <p:cNvPr id="272" name="Google Shape;272;p41"/>
          <p:cNvSpPr txBox="1"/>
          <p:nvPr/>
        </p:nvSpPr>
        <p:spPr>
          <a:xfrm>
            <a:off x="512975" y="1774575"/>
            <a:ext cx="1192200" cy="693300"/>
          </a:xfrm>
          <a:prstGeom prst="rect">
            <a:avLst/>
          </a:prstGeom>
          <a:noFill/>
          <a:ln>
            <a:noFill/>
          </a:ln>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sp>
        <p:nvSpPr>
          <p:cNvPr id="273" name="Google Shape;273;p41"/>
          <p:cNvSpPr txBox="1"/>
          <p:nvPr/>
        </p:nvSpPr>
        <p:spPr>
          <a:xfrm>
            <a:off x="5705000" y="2330975"/>
            <a:ext cx="16914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a:p>
        </p:txBody>
      </p:sp>
      <p:sp>
        <p:nvSpPr>
          <p:cNvPr id="274" name="Google Shape;274;p41"/>
          <p:cNvSpPr txBox="1"/>
          <p:nvPr/>
        </p:nvSpPr>
        <p:spPr>
          <a:xfrm>
            <a:off x="610000" y="182400"/>
            <a:ext cx="7342200" cy="600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b="1" sz="2700"/>
          </a:p>
        </p:txBody>
      </p:sp>
      <p:sp>
        <p:nvSpPr>
          <p:cNvPr id="275" name="Google Shape;275;p41"/>
          <p:cNvSpPr txBox="1"/>
          <p:nvPr/>
        </p:nvSpPr>
        <p:spPr>
          <a:xfrm>
            <a:off x="1164575" y="3160975"/>
            <a:ext cx="1816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276" name="Google Shape;276;p41"/>
          <p:cNvSpPr/>
          <p:nvPr/>
        </p:nvSpPr>
        <p:spPr>
          <a:xfrm>
            <a:off x="1927075" y="3216425"/>
            <a:ext cx="1164575" cy="734775"/>
          </a:xfrm>
          <a:custGeom>
            <a:rect b="b" l="l" r="r" t="t"/>
            <a:pathLst>
              <a:path extrusionOk="0" h="29391" w="46583">
                <a:moveTo>
                  <a:pt x="0" y="0"/>
                </a:moveTo>
                <a:lnTo>
                  <a:pt x="0" y="29391"/>
                </a:lnTo>
                <a:lnTo>
                  <a:pt x="46583" y="29391"/>
                </a:lnTo>
              </a:path>
            </a:pathLst>
          </a:custGeom>
          <a:noFill/>
          <a:ln cap="flat" cmpd="sng" w="9525">
            <a:solidFill>
              <a:schemeClr val="dk1"/>
            </a:solidFill>
            <a:prstDash val="solid"/>
            <a:round/>
            <a:headEnd len="med" w="med" type="none"/>
            <a:tailEnd len="med" w="med" type="none"/>
          </a:ln>
        </p:spPr>
      </p:sp>
      <p:sp>
        <p:nvSpPr>
          <p:cNvPr id="277" name="Google Shape;277;p41"/>
          <p:cNvSpPr txBox="1"/>
          <p:nvPr/>
        </p:nvSpPr>
        <p:spPr>
          <a:xfrm>
            <a:off x="2121175" y="3327325"/>
            <a:ext cx="27600" cy="13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278" name="Google Shape;278;p41"/>
          <p:cNvSpPr txBox="1"/>
          <p:nvPr/>
        </p:nvSpPr>
        <p:spPr>
          <a:xfrm>
            <a:off x="2093450" y="3285750"/>
            <a:ext cx="887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rPr>
              <a:t>Training data</a:t>
            </a:r>
            <a:endParaRPr>
              <a:solidFill>
                <a:schemeClr val="dk1"/>
              </a:solidFill>
            </a:endParaRPr>
          </a:p>
        </p:txBody>
      </p:sp>
      <p:pic>
        <p:nvPicPr>
          <p:cNvPr descr="This game is pretty fun! You just need to learn how to play the game and some secrets to get rid of the people chasing you." id="279" name="Google Shape;279;p41" title="E.T. Atari 2600 Play Through">
            <a:hlinkClick r:id="rId3"/>
          </p:cNvPr>
          <p:cNvPicPr preferRelativeResize="0"/>
          <p:nvPr/>
        </p:nvPicPr>
        <p:blipFill>
          <a:blip r:embed="rId4">
            <a:alphaModFix/>
          </a:blip>
          <a:stretch>
            <a:fillRect/>
          </a:stretch>
        </p:blipFill>
        <p:spPr>
          <a:xfrm>
            <a:off x="201525" y="907375"/>
            <a:ext cx="2939734" cy="2204800"/>
          </a:xfrm>
          <a:prstGeom prst="rect">
            <a:avLst/>
          </a:prstGeom>
          <a:noFill/>
          <a:ln>
            <a:noFill/>
          </a:ln>
        </p:spPr>
      </p:pic>
      <p:cxnSp>
        <p:nvCxnSpPr>
          <p:cNvPr id="280" name="Google Shape;280;p41"/>
          <p:cNvCxnSpPr>
            <a:stCxn id="271" idx="0"/>
          </p:cNvCxnSpPr>
          <p:nvPr/>
        </p:nvCxnSpPr>
        <p:spPr>
          <a:xfrm rot="10800000">
            <a:off x="7564850" y="3037900"/>
            <a:ext cx="4800" cy="352800"/>
          </a:xfrm>
          <a:prstGeom prst="straightConnector1">
            <a:avLst/>
          </a:prstGeom>
          <a:noFill/>
          <a:ln cap="flat" cmpd="sng" w="9525">
            <a:solidFill>
              <a:schemeClr val="dk1"/>
            </a:solidFill>
            <a:prstDash val="solid"/>
            <a:round/>
            <a:headEnd len="med" w="med" type="none"/>
            <a:tailEnd len="med" w="med" type="triangle"/>
          </a:ln>
        </p:spPr>
      </p:cxnSp>
      <p:sp>
        <p:nvSpPr>
          <p:cNvPr id="281" name="Google Shape;281;p41"/>
          <p:cNvSpPr/>
          <p:nvPr/>
        </p:nvSpPr>
        <p:spPr>
          <a:xfrm>
            <a:off x="6647450" y="2466475"/>
            <a:ext cx="1580400" cy="479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t>reward(+/-)</a:t>
            </a:r>
            <a:endParaRPr sz="1800"/>
          </a:p>
        </p:txBody>
      </p:sp>
      <p:cxnSp>
        <p:nvCxnSpPr>
          <p:cNvPr id="282" name="Google Shape;282;p41"/>
          <p:cNvCxnSpPr>
            <a:stCxn id="281" idx="1"/>
          </p:cNvCxnSpPr>
          <p:nvPr/>
        </p:nvCxnSpPr>
        <p:spPr>
          <a:xfrm flipH="1">
            <a:off x="5337650" y="2706325"/>
            <a:ext cx="1309800" cy="11100"/>
          </a:xfrm>
          <a:prstGeom prst="straightConnector1">
            <a:avLst/>
          </a:prstGeom>
          <a:noFill/>
          <a:ln cap="flat" cmpd="sng" w="9525">
            <a:solidFill>
              <a:schemeClr val="dk1"/>
            </a:solidFill>
            <a:prstDash val="solid"/>
            <a:round/>
            <a:headEnd len="med" w="med" type="none"/>
            <a:tailEnd len="med" w="med" type="none"/>
          </a:ln>
        </p:spPr>
      </p:cxnSp>
      <p:cxnSp>
        <p:nvCxnSpPr>
          <p:cNvPr id="283" name="Google Shape;283;p41"/>
          <p:cNvCxnSpPr/>
          <p:nvPr/>
        </p:nvCxnSpPr>
        <p:spPr>
          <a:xfrm>
            <a:off x="5337600" y="2731175"/>
            <a:ext cx="0" cy="194100"/>
          </a:xfrm>
          <a:prstGeom prst="straightConnector1">
            <a:avLst/>
          </a:prstGeom>
          <a:noFill/>
          <a:ln cap="flat" cmpd="sng" w="9525">
            <a:solidFill>
              <a:schemeClr val="dk1"/>
            </a:solidFill>
            <a:prstDash val="solid"/>
            <a:round/>
            <a:headEnd len="med" w="med"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79"/>
                                        </p:tgtEl>
                                        <p:attrNameLst>
                                          <p:attrName>style.visibility</p:attrName>
                                        </p:attrNameLst>
                                      </p:cBhvr>
                                      <p:to>
                                        <p:strVal val="visible"/>
                                      </p:to>
                                    </p:set>
                                    <p:animEffect filter="fade" transition="in">
                                      <p:cBhvr>
                                        <p:cTn dur="1000"/>
                                        <p:tgtEl>
                                          <p:spTgt spid="27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42"/>
          <p:cNvSpPr txBox="1"/>
          <p:nvPr>
            <p:ph idx="1" type="body"/>
          </p:nvPr>
        </p:nvSpPr>
        <p:spPr>
          <a:xfrm>
            <a:off x="335600" y="1124750"/>
            <a:ext cx="8520600" cy="3416400"/>
          </a:xfrm>
          <a:prstGeom prst="rect">
            <a:avLst/>
          </a:prstGeom>
        </p:spPr>
        <p:txBody>
          <a:bodyPr anchorCtr="0" anchor="t" bIns="91425" lIns="91425" spcFirstLastPara="1" rIns="91425" wrap="square" tIns="91425">
            <a:normAutofit/>
          </a:bodyPr>
          <a:lstStyle/>
          <a:p>
            <a:pPr indent="0" lvl="0" marL="457200" rtl="0" algn="l">
              <a:spcBef>
                <a:spcPts val="0"/>
              </a:spcBef>
              <a:spcAft>
                <a:spcPts val="1200"/>
              </a:spcAft>
              <a:buNone/>
            </a:pPr>
            <a:r>
              <a:t/>
            </a:r>
            <a:endParaRPr sz="2700"/>
          </a:p>
        </p:txBody>
      </p:sp>
      <p:sp>
        <p:nvSpPr>
          <p:cNvPr id="289" name="Google Shape;289;p42"/>
          <p:cNvSpPr/>
          <p:nvPr/>
        </p:nvSpPr>
        <p:spPr>
          <a:xfrm>
            <a:off x="3202550" y="2946100"/>
            <a:ext cx="2786700" cy="1303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900"/>
              <a:t>Learning algorithms</a:t>
            </a:r>
            <a:endParaRPr sz="1900"/>
          </a:p>
        </p:txBody>
      </p:sp>
      <p:cxnSp>
        <p:nvCxnSpPr>
          <p:cNvPr id="290" name="Google Shape;290;p42"/>
          <p:cNvCxnSpPr>
            <a:stCxn id="289" idx="3"/>
          </p:cNvCxnSpPr>
          <p:nvPr/>
        </p:nvCxnSpPr>
        <p:spPr>
          <a:xfrm flipH="1" rot="10800000">
            <a:off x="5989250" y="3583900"/>
            <a:ext cx="790200" cy="13800"/>
          </a:xfrm>
          <a:prstGeom prst="straightConnector1">
            <a:avLst/>
          </a:prstGeom>
          <a:noFill/>
          <a:ln cap="flat" cmpd="sng" w="9525">
            <a:solidFill>
              <a:schemeClr val="dk1"/>
            </a:solidFill>
            <a:prstDash val="solid"/>
            <a:round/>
            <a:headEnd len="med" w="med" type="none"/>
            <a:tailEnd len="med" w="med" type="triangle"/>
          </a:ln>
        </p:spPr>
      </p:cxnSp>
      <p:sp>
        <p:nvSpPr>
          <p:cNvPr id="291" name="Google Shape;291;p42"/>
          <p:cNvSpPr txBox="1"/>
          <p:nvPr/>
        </p:nvSpPr>
        <p:spPr>
          <a:xfrm>
            <a:off x="6779450" y="3390700"/>
            <a:ext cx="1580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rPr>
              <a:t>Output = action</a:t>
            </a:r>
            <a:endParaRPr>
              <a:solidFill>
                <a:schemeClr val="dk1"/>
              </a:solidFill>
            </a:endParaRPr>
          </a:p>
        </p:txBody>
      </p:sp>
      <p:sp>
        <p:nvSpPr>
          <p:cNvPr id="292" name="Google Shape;292;p42"/>
          <p:cNvSpPr txBox="1"/>
          <p:nvPr/>
        </p:nvSpPr>
        <p:spPr>
          <a:xfrm>
            <a:off x="512975" y="1774575"/>
            <a:ext cx="1192200" cy="693300"/>
          </a:xfrm>
          <a:prstGeom prst="rect">
            <a:avLst/>
          </a:prstGeom>
          <a:noFill/>
          <a:ln>
            <a:noFill/>
          </a:ln>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sp>
        <p:nvSpPr>
          <p:cNvPr id="293" name="Google Shape;293;p42"/>
          <p:cNvSpPr txBox="1"/>
          <p:nvPr/>
        </p:nvSpPr>
        <p:spPr>
          <a:xfrm>
            <a:off x="5705000" y="2330975"/>
            <a:ext cx="16914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a:p>
        </p:txBody>
      </p:sp>
      <p:sp>
        <p:nvSpPr>
          <p:cNvPr id="294" name="Google Shape;294;p42"/>
          <p:cNvSpPr txBox="1"/>
          <p:nvPr/>
        </p:nvSpPr>
        <p:spPr>
          <a:xfrm>
            <a:off x="610000" y="182400"/>
            <a:ext cx="7342200" cy="600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700">
                <a:solidFill>
                  <a:schemeClr val="dk1"/>
                </a:solidFill>
              </a:rPr>
              <a:t>Reinforcement Learning</a:t>
            </a:r>
            <a:endParaRPr b="1" sz="2700">
              <a:solidFill>
                <a:schemeClr val="dk1"/>
              </a:solidFill>
            </a:endParaRPr>
          </a:p>
        </p:txBody>
      </p:sp>
      <p:sp>
        <p:nvSpPr>
          <p:cNvPr id="295" name="Google Shape;295;p42"/>
          <p:cNvSpPr txBox="1"/>
          <p:nvPr/>
        </p:nvSpPr>
        <p:spPr>
          <a:xfrm>
            <a:off x="1164575" y="3160975"/>
            <a:ext cx="1816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296" name="Google Shape;296;p42"/>
          <p:cNvSpPr/>
          <p:nvPr/>
        </p:nvSpPr>
        <p:spPr>
          <a:xfrm>
            <a:off x="1927075" y="3216425"/>
            <a:ext cx="1164575" cy="734775"/>
          </a:xfrm>
          <a:custGeom>
            <a:rect b="b" l="l" r="r" t="t"/>
            <a:pathLst>
              <a:path extrusionOk="0" h="29391" w="46583">
                <a:moveTo>
                  <a:pt x="0" y="0"/>
                </a:moveTo>
                <a:lnTo>
                  <a:pt x="0" y="29391"/>
                </a:lnTo>
                <a:lnTo>
                  <a:pt x="46583" y="29391"/>
                </a:lnTo>
              </a:path>
            </a:pathLst>
          </a:custGeom>
          <a:noFill/>
          <a:ln cap="flat" cmpd="sng" w="9525">
            <a:solidFill>
              <a:schemeClr val="dk1"/>
            </a:solidFill>
            <a:prstDash val="solid"/>
            <a:round/>
            <a:headEnd len="med" w="med" type="none"/>
            <a:tailEnd len="med" w="med" type="none"/>
          </a:ln>
        </p:spPr>
      </p:sp>
      <p:sp>
        <p:nvSpPr>
          <p:cNvPr id="297" name="Google Shape;297;p42"/>
          <p:cNvSpPr txBox="1"/>
          <p:nvPr/>
        </p:nvSpPr>
        <p:spPr>
          <a:xfrm>
            <a:off x="2121175" y="3327325"/>
            <a:ext cx="27600" cy="13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298" name="Google Shape;298;p42"/>
          <p:cNvSpPr txBox="1"/>
          <p:nvPr/>
        </p:nvSpPr>
        <p:spPr>
          <a:xfrm>
            <a:off x="2093450" y="3285750"/>
            <a:ext cx="887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rPr>
              <a:t>Training data</a:t>
            </a:r>
            <a:endParaRPr>
              <a:solidFill>
                <a:schemeClr val="dk1"/>
              </a:solidFill>
            </a:endParaRPr>
          </a:p>
        </p:txBody>
      </p:sp>
      <p:pic>
        <p:nvPicPr>
          <p:cNvPr descr="This game is pretty fun! You just need to learn how to play the game and some secrets to get rid of the people chasing you." id="299" name="Google Shape;299;p42" title="E.T. Atari 2600 Play Through">
            <a:hlinkClick r:id="rId3"/>
          </p:cNvPr>
          <p:cNvPicPr preferRelativeResize="0"/>
          <p:nvPr/>
        </p:nvPicPr>
        <p:blipFill>
          <a:blip r:embed="rId4">
            <a:alphaModFix/>
          </a:blip>
          <a:stretch>
            <a:fillRect/>
          </a:stretch>
        </p:blipFill>
        <p:spPr>
          <a:xfrm>
            <a:off x="512975" y="1140969"/>
            <a:ext cx="2628275" cy="1971206"/>
          </a:xfrm>
          <a:prstGeom prst="rect">
            <a:avLst/>
          </a:prstGeom>
          <a:noFill/>
          <a:ln>
            <a:noFill/>
          </a:ln>
        </p:spPr>
      </p:pic>
      <p:cxnSp>
        <p:nvCxnSpPr>
          <p:cNvPr id="300" name="Google Shape;300;p42"/>
          <p:cNvCxnSpPr>
            <a:stCxn id="291" idx="0"/>
          </p:cNvCxnSpPr>
          <p:nvPr/>
        </p:nvCxnSpPr>
        <p:spPr>
          <a:xfrm rot="10800000">
            <a:off x="7564850" y="3037900"/>
            <a:ext cx="4800" cy="352800"/>
          </a:xfrm>
          <a:prstGeom prst="straightConnector1">
            <a:avLst/>
          </a:prstGeom>
          <a:noFill/>
          <a:ln cap="flat" cmpd="sng" w="9525">
            <a:solidFill>
              <a:schemeClr val="dk1"/>
            </a:solidFill>
            <a:prstDash val="solid"/>
            <a:round/>
            <a:headEnd len="med" w="med" type="none"/>
            <a:tailEnd len="med" w="med" type="triangle"/>
          </a:ln>
        </p:spPr>
      </p:cxnSp>
      <p:sp>
        <p:nvSpPr>
          <p:cNvPr id="301" name="Google Shape;301;p42"/>
          <p:cNvSpPr/>
          <p:nvPr/>
        </p:nvSpPr>
        <p:spPr>
          <a:xfrm>
            <a:off x="6647450" y="2466475"/>
            <a:ext cx="1580400" cy="479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t>reward(+/-)</a:t>
            </a:r>
            <a:endParaRPr sz="1800"/>
          </a:p>
        </p:txBody>
      </p:sp>
      <p:cxnSp>
        <p:nvCxnSpPr>
          <p:cNvPr id="302" name="Google Shape;302;p42"/>
          <p:cNvCxnSpPr>
            <a:stCxn id="301" idx="1"/>
          </p:cNvCxnSpPr>
          <p:nvPr/>
        </p:nvCxnSpPr>
        <p:spPr>
          <a:xfrm flipH="1">
            <a:off x="5337650" y="2706325"/>
            <a:ext cx="1309800" cy="11100"/>
          </a:xfrm>
          <a:prstGeom prst="straightConnector1">
            <a:avLst/>
          </a:prstGeom>
          <a:noFill/>
          <a:ln cap="flat" cmpd="sng" w="9525">
            <a:solidFill>
              <a:schemeClr val="dk1"/>
            </a:solidFill>
            <a:prstDash val="solid"/>
            <a:round/>
            <a:headEnd len="med" w="med" type="none"/>
            <a:tailEnd len="med" w="med" type="none"/>
          </a:ln>
        </p:spPr>
      </p:cxnSp>
      <p:cxnSp>
        <p:nvCxnSpPr>
          <p:cNvPr id="303" name="Google Shape;303;p42"/>
          <p:cNvCxnSpPr/>
          <p:nvPr/>
        </p:nvCxnSpPr>
        <p:spPr>
          <a:xfrm>
            <a:off x="5337600" y="2731175"/>
            <a:ext cx="0" cy="194100"/>
          </a:xfrm>
          <a:prstGeom prst="straightConnector1">
            <a:avLst/>
          </a:prstGeom>
          <a:noFill/>
          <a:ln cap="flat" cmpd="sng" w="9525">
            <a:solidFill>
              <a:schemeClr val="dk1"/>
            </a:solidFill>
            <a:prstDash val="solid"/>
            <a:round/>
            <a:headEnd len="med" w="med"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99"/>
                                        </p:tgtEl>
                                        <p:attrNameLst>
                                          <p:attrName>style.visibility</p:attrName>
                                        </p:attrNameLst>
                                      </p:cBhvr>
                                      <p:to>
                                        <p:strVal val="visible"/>
                                      </p:to>
                                    </p:set>
                                    <p:animEffect filter="fade" transition="in">
                                      <p:cBhvr>
                                        <p:cTn dur="1000"/>
                                        <p:tgtEl>
                                          <p:spTgt spid="29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pic>
        <p:nvPicPr>
          <p:cNvPr id="308" name="Google Shape;308;p43"/>
          <p:cNvPicPr preferRelativeResize="0"/>
          <p:nvPr/>
        </p:nvPicPr>
        <p:blipFill>
          <a:blip r:embed="rId3">
            <a:alphaModFix/>
          </a:blip>
          <a:stretch>
            <a:fillRect/>
          </a:stretch>
        </p:blipFill>
        <p:spPr>
          <a:xfrm>
            <a:off x="986250" y="561800"/>
            <a:ext cx="6117275" cy="45281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n"/>
              <a:t>What do you know about Machine Learning?</a:t>
            </a:r>
            <a:endParaRPr b="1"/>
          </a:p>
        </p:txBody>
      </p:sp>
      <p:sp>
        <p:nvSpPr>
          <p:cNvPr id="106" name="Google Shape;106;p2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469900" lvl="0" marL="457200" rtl="0" algn="just">
              <a:spcBef>
                <a:spcPts val="0"/>
              </a:spcBef>
              <a:spcAft>
                <a:spcPts val="0"/>
              </a:spcAft>
              <a:buClr>
                <a:schemeClr val="dk1"/>
              </a:buClr>
              <a:buSzPts val="3800"/>
              <a:buAutoNum type="arabicPeriod"/>
            </a:pPr>
            <a:r>
              <a:rPr lang="en" sz="3800">
                <a:solidFill>
                  <a:schemeClr val="dk1"/>
                </a:solidFill>
              </a:rPr>
              <a:t>Never heard about it</a:t>
            </a:r>
            <a:endParaRPr sz="3800">
              <a:solidFill>
                <a:schemeClr val="dk1"/>
              </a:solidFill>
            </a:endParaRPr>
          </a:p>
          <a:p>
            <a:pPr indent="-469900" lvl="0" marL="457200" rtl="0" algn="just">
              <a:spcBef>
                <a:spcPts val="0"/>
              </a:spcBef>
              <a:spcAft>
                <a:spcPts val="0"/>
              </a:spcAft>
              <a:buClr>
                <a:schemeClr val="dk1"/>
              </a:buClr>
              <a:buSzPts val="3800"/>
              <a:buAutoNum type="arabicPeriod"/>
            </a:pPr>
            <a:r>
              <a:rPr lang="en" sz="3800">
                <a:solidFill>
                  <a:schemeClr val="dk1"/>
                </a:solidFill>
              </a:rPr>
              <a:t>Heard about it</a:t>
            </a:r>
            <a:endParaRPr sz="3800">
              <a:solidFill>
                <a:schemeClr val="dk1"/>
              </a:solidFill>
            </a:endParaRPr>
          </a:p>
          <a:p>
            <a:pPr indent="-469900" lvl="0" marL="457200" rtl="0" algn="just">
              <a:spcBef>
                <a:spcPts val="0"/>
              </a:spcBef>
              <a:spcAft>
                <a:spcPts val="0"/>
              </a:spcAft>
              <a:buClr>
                <a:schemeClr val="dk1"/>
              </a:buClr>
              <a:buSzPts val="3800"/>
              <a:buAutoNum type="arabicPeriod"/>
            </a:pPr>
            <a:r>
              <a:rPr lang="en" sz="3800">
                <a:solidFill>
                  <a:schemeClr val="dk1"/>
                </a:solidFill>
              </a:rPr>
              <a:t>Kinda know stuff</a:t>
            </a:r>
            <a:endParaRPr sz="3800">
              <a:solidFill>
                <a:schemeClr val="dk1"/>
              </a:solidFill>
            </a:endParaRPr>
          </a:p>
          <a:p>
            <a:pPr indent="-469900" lvl="0" marL="457200" rtl="0" algn="just">
              <a:spcBef>
                <a:spcPts val="0"/>
              </a:spcBef>
              <a:spcAft>
                <a:spcPts val="0"/>
              </a:spcAft>
              <a:buClr>
                <a:schemeClr val="dk1"/>
              </a:buClr>
              <a:buSzPts val="3800"/>
              <a:buAutoNum type="arabicPeriod"/>
            </a:pPr>
            <a:r>
              <a:rPr lang="en" sz="3800">
                <a:solidFill>
                  <a:schemeClr val="dk1"/>
                </a:solidFill>
              </a:rPr>
              <a:t>Know all about it!</a:t>
            </a:r>
            <a:endParaRPr sz="3800">
              <a:solidFill>
                <a:schemeClr val="dk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4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14" name="Google Shape;314;p44"/>
          <p:cNvPicPr preferRelativeResize="0"/>
          <p:nvPr/>
        </p:nvPicPr>
        <p:blipFill>
          <a:blip r:embed="rId3">
            <a:alphaModFix/>
          </a:blip>
          <a:stretch>
            <a:fillRect/>
          </a:stretch>
        </p:blipFill>
        <p:spPr>
          <a:xfrm>
            <a:off x="698883" y="0"/>
            <a:ext cx="7746235" cy="51435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4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320" name="Google Shape;320;p4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lnSpc>
                <a:spcPct val="150000"/>
              </a:lnSpc>
              <a:spcBef>
                <a:spcPts val="0"/>
              </a:spcBef>
              <a:spcAft>
                <a:spcPts val="0"/>
              </a:spcAft>
              <a:buSzPts val="1800"/>
              <a:buChar char="●"/>
            </a:pPr>
            <a:r>
              <a:rPr lang="en"/>
              <a:t>“Approximately” lie on a line.</a:t>
            </a:r>
            <a:endParaRPr/>
          </a:p>
          <a:p>
            <a:pPr indent="-342900" lvl="0" marL="457200" rtl="0" algn="l">
              <a:lnSpc>
                <a:spcPct val="150000"/>
              </a:lnSpc>
              <a:spcBef>
                <a:spcPts val="0"/>
              </a:spcBef>
              <a:spcAft>
                <a:spcPts val="0"/>
              </a:spcAft>
              <a:buSzPts val="1800"/>
              <a:buChar char="●"/>
            </a:pPr>
            <a:r>
              <a:rPr lang="en"/>
              <a:t>Approximately?</a:t>
            </a:r>
            <a:endParaRPr/>
          </a:p>
          <a:p>
            <a:pPr indent="-342900" lvl="0" marL="457200" rtl="0" algn="l">
              <a:lnSpc>
                <a:spcPct val="150000"/>
              </a:lnSpc>
              <a:spcBef>
                <a:spcPts val="0"/>
              </a:spcBef>
              <a:spcAft>
                <a:spcPts val="0"/>
              </a:spcAft>
              <a:buSzPts val="1800"/>
              <a:buChar char="●"/>
            </a:pPr>
            <a:r>
              <a:rPr lang="en"/>
              <a:t>Concept of “best fit”. For eg given:</a:t>
            </a:r>
            <a:endParaRPr/>
          </a:p>
          <a:p>
            <a:pPr indent="0" lvl="0" marL="0" rtl="0" algn="l">
              <a:lnSpc>
                <a:spcPct val="150000"/>
              </a:lnSpc>
              <a:spcBef>
                <a:spcPts val="1200"/>
              </a:spcBef>
              <a:spcAft>
                <a:spcPts val="1200"/>
              </a:spcAft>
              <a:buNone/>
            </a:pPr>
            <a:r>
              <a:t/>
            </a:r>
            <a:endParaRPr/>
          </a:p>
        </p:txBody>
      </p:sp>
      <p:pic>
        <p:nvPicPr>
          <p:cNvPr id="321" name="Google Shape;321;p45"/>
          <p:cNvPicPr preferRelativeResize="0"/>
          <p:nvPr/>
        </p:nvPicPr>
        <p:blipFill>
          <a:blip r:embed="rId3">
            <a:alphaModFix/>
          </a:blip>
          <a:stretch>
            <a:fillRect/>
          </a:stretch>
        </p:blipFill>
        <p:spPr>
          <a:xfrm>
            <a:off x="5334000" y="1143000"/>
            <a:ext cx="3498300" cy="28575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4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327" name="Google Shape;327;p4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lnSpc>
                <a:spcPct val="150000"/>
              </a:lnSpc>
              <a:spcBef>
                <a:spcPts val="0"/>
              </a:spcBef>
              <a:spcAft>
                <a:spcPts val="0"/>
              </a:spcAft>
              <a:buSzPts val="1800"/>
              <a:buChar char="●"/>
            </a:pPr>
            <a:r>
              <a:rPr lang="en"/>
              <a:t>“Approximately” lie on a line.</a:t>
            </a:r>
            <a:endParaRPr/>
          </a:p>
          <a:p>
            <a:pPr indent="-342900" lvl="0" marL="457200" rtl="0" algn="l">
              <a:lnSpc>
                <a:spcPct val="150000"/>
              </a:lnSpc>
              <a:spcBef>
                <a:spcPts val="0"/>
              </a:spcBef>
              <a:spcAft>
                <a:spcPts val="0"/>
              </a:spcAft>
              <a:buSzPts val="1800"/>
              <a:buChar char="●"/>
            </a:pPr>
            <a:r>
              <a:rPr lang="en"/>
              <a:t>Approximately?</a:t>
            </a:r>
            <a:endParaRPr/>
          </a:p>
          <a:p>
            <a:pPr indent="-342900" lvl="0" marL="457200" rtl="0" algn="l">
              <a:lnSpc>
                <a:spcPct val="150000"/>
              </a:lnSpc>
              <a:spcBef>
                <a:spcPts val="0"/>
              </a:spcBef>
              <a:spcAft>
                <a:spcPts val="0"/>
              </a:spcAft>
              <a:buSzPts val="1800"/>
              <a:buChar char="●"/>
            </a:pPr>
            <a:r>
              <a:rPr lang="en"/>
              <a:t>Concept of “best fit”. For eg given:</a:t>
            </a:r>
            <a:endParaRPr/>
          </a:p>
          <a:p>
            <a:pPr indent="0" lvl="0" marL="0" rtl="0" algn="l">
              <a:lnSpc>
                <a:spcPct val="150000"/>
              </a:lnSpc>
              <a:spcBef>
                <a:spcPts val="1200"/>
              </a:spcBef>
              <a:spcAft>
                <a:spcPts val="1200"/>
              </a:spcAft>
              <a:buNone/>
            </a:pPr>
            <a:r>
              <a:t/>
            </a:r>
            <a:endParaRPr/>
          </a:p>
        </p:txBody>
      </p:sp>
      <p:pic>
        <p:nvPicPr>
          <p:cNvPr id="328" name="Google Shape;328;p46"/>
          <p:cNvPicPr preferRelativeResize="0"/>
          <p:nvPr/>
        </p:nvPicPr>
        <p:blipFill>
          <a:blip r:embed="rId3">
            <a:alphaModFix/>
          </a:blip>
          <a:stretch>
            <a:fillRect/>
          </a:stretch>
        </p:blipFill>
        <p:spPr>
          <a:xfrm>
            <a:off x="5334000" y="1143000"/>
            <a:ext cx="3498300" cy="2857500"/>
          </a:xfrm>
          <a:prstGeom prst="rect">
            <a:avLst/>
          </a:prstGeom>
          <a:noFill/>
          <a:ln>
            <a:noFill/>
          </a:ln>
        </p:spPr>
      </p:pic>
      <p:pic>
        <p:nvPicPr>
          <p:cNvPr descr="(x_1,y_1), (x_2,y_2),...(x_N,y_N)" id="329" name="Google Shape;329;p46" title="MathEquation,#ffffff"/>
          <p:cNvPicPr preferRelativeResize="0"/>
          <p:nvPr/>
        </p:nvPicPr>
        <p:blipFill>
          <a:blip r:embed="rId4">
            <a:alphaModFix/>
          </a:blip>
          <a:stretch>
            <a:fillRect/>
          </a:stretch>
        </p:blipFill>
        <p:spPr>
          <a:xfrm>
            <a:off x="1295400" y="2743200"/>
            <a:ext cx="3941064" cy="3557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4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335" name="Google Shape;335;p4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10000"/>
          </a:bodyPr>
          <a:lstStyle/>
          <a:p>
            <a:pPr indent="-342900" lvl="0" marL="457200" rtl="0" algn="l">
              <a:lnSpc>
                <a:spcPct val="150000"/>
              </a:lnSpc>
              <a:spcBef>
                <a:spcPts val="0"/>
              </a:spcBef>
              <a:spcAft>
                <a:spcPts val="0"/>
              </a:spcAft>
              <a:buSzPts val="1800"/>
              <a:buChar char="●"/>
            </a:pPr>
            <a:r>
              <a:rPr lang="en"/>
              <a:t>“Approximately” lie on a line.</a:t>
            </a:r>
            <a:endParaRPr/>
          </a:p>
          <a:p>
            <a:pPr indent="-342900" lvl="0" marL="457200" rtl="0" algn="l">
              <a:lnSpc>
                <a:spcPct val="150000"/>
              </a:lnSpc>
              <a:spcBef>
                <a:spcPts val="0"/>
              </a:spcBef>
              <a:spcAft>
                <a:spcPts val="0"/>
              </a:spcAft>
              <a:buSzPts val="1800"/>
              <a:buChar char="●"/>
            </a:pPr>
            <a:r>
              <a:rPr lang="en"/>
              <a:t>Approximately?</a:t>
            </a:r>
            <a:endParaRPr/>
          </a:p>
          <a:p>
            <a:pPr indent="-342900" lvl="0" marL="457200" rtl="0" algn="l">
              <a:lnSpc>
                <a:spcPct val="150000"/>
              </a:lnSpc>
              <a:spcBef>
                <a:spcPts val="0"/>
              </a:spcBef>
              <a:spcAft>
                <a:spcPts val="0"/>
              </a:spcAft>
              <a:buSzPts val="1800"/>
              <a:buChar char="●"/>
            </a:pPr>
            <a:r>
              <a:rPr lang="en"/>
              <a:t>Concept of “best fit”. For eg given:</a:t>
            </a:r>
            <a:endParaRPr/>
          </a:p>
          <a:p>
            <a:pPr indent="0" lvl="0" marL="0" rtl="0" algn="l">
              <a:lnSpc>
                <a:spcPct val="150000"/>
              </a:lnSpc>
              <a:spcBef>
                <a:spcPts val="1200"/>
              </a:spcBef>
              <a:spcAft>
                <a:spcPts val="0"/>
              </a:spcAft>
              <a:buNone/>
            </a:pPr>
            <a:r>
              <a:t/>
            </a:r>
            <a:endParaRPr/>
          </a:p>
          <a:p>
            <a:pPr indent="0" lvl="0" marL="0" rtl="0" algn="l">
              <a:lnSpc>
                <a:spcPct val="150000"/>
              </a:lnSpc>
              <a:spcBef>
                <a:spcPts val="1200"/>
              </a:spcBef>
              <a:spcAft>
                <a:spcPts val="0"/>
              </a:spcAft>
              <a:buNone/>
            </a:pPr>
            <a:r>
              <a:t/>
            </a:r>
            <a:endParaRPr/>
          </a:p>
          <a:p>
            <a:pPr indent="0" lvl="0" marL="0" rtl="0" algn="l">
              <a:lnSpc>
                <a:spcPct val="150000"/>
              </a:lnSpc>
              <a:spcBef>
                <a:spcPts val="1200"/>
              </a:spcBef>
              <a:spcAft>
                <a:spcPts val="0"/>
              </a:spcAft>
              <a:buNone/>
            </a:pPr>
            <a:r>
              <a:t/>
            </a:r>
            <a:endParaRPr/>
          </a:p>
          <a:p>
            <a:pPr indent="0" lvl="0" marL="0" rtl="0" algn="l">
              <a:lnSpc>
                <a:spcPct val="150000"/>
              </a:lnSpc>
              <a:spcBef>
                <a:spcPts val="1200"/>
              </a:spcBef>
              <a:spcAft>
                <a:spcPts val="1200"/>
              </a:spcAft>
              <a:buNone/>
            </a:pPr>
            <a:r>
              <a:rPr lang="en"/>
              <a:t>Minimize the “error”</a:t>
            </a:r>
            <a:endParaRPr/>
          </a:p>
        </p:txBody>
      </p:sp>
      <p:pic>
        <p:nvPicPr>
          <p:cNvPr id="336" name="Google Shape;336;p47"/>
          <p:cNvPicPr preferRelativeResize="0"/>
          <p:nvPr/>
        </p:nvPicPr>
        <p:blipFill>
          <a:blip r:embed="rId3">
            <a:alphaModFix/>
          </a:blip>
          <a:stretch>
            <a:fillRect/>
          </a:stretch>
        </p:blipFill>
        <p:spPr>
          <a:xfrm>
            <a:off x="5334000" y="1143000"/>
            <a:ext cx="3498300" cy="2857500"/>
          </a:xfrm>
          <a:prstGeom prst="rect">
            <a:avLst/>
          </a:prstGeom>
          <a:noFill/>
          <a:ln>
            <a:noFill/>
          </a:ln>
        </p:spPr>
      </p:pic>
      <p:pic>
        <p:nvPicPr>
          <p:cNvPr descr="(x_1,y_1), (x_2,y_2),...(x_N,y_N)" id="337" name="Google Shape;337;p47" title="MathEquation,#ffffff"/>
          <p:cNvPicPr preferRelativeResize="0"/>
          <p:nvPr/>
        </p:nvPicPr>
        <p:blipFill>
          <a:blip r:embed="rId4">
            <a:alphaModFix/>
          </a:blip>
          <a:stretch>
            <a:fillRect/>
          </a:stretch>
        </p:blipFill>
        <p:spPr>
          <a:xfrm>
            <a:off x="1295400" y="2743200"/>
            <a:ext cx="3941064" cy="355725"/>
          </a:xfrm>
          <a:prstGeom prst="rect">
            <a:avLst/>
          </a:prstGeom>
          <a:noFill/>
          <a:ln>
            <a:noFill/>
          </a:ln>
        </p:spPr>
      </p:pic>
      <p:pic>
        <p:nvPicPr>
          <p:cNvPr descr="y_{pred} = wx+b " id="338" name="Google Shape;338;p47" title="MathEquation,#ffffff"/>
          <p:cNvPicPr preferRelativeResize="0"/>
          <p:nvPr/>
        </p:nvPicPr>
        <p:blipFill>
          <a:blip r:embed="rId5">
            <a:alphaModFix/>
          </a:blip>
          <a:stretch>
            <a:fillRect/>
          </a:stretch>
        </p:blipFill>
        <p:spPr>
          <a:xfrm>
            <a:off x="1447800" y="3352800"/>
            <a:ext cx="3008376" cy="52358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7"/>
                                        </p:tgtEl>
                                        <p:attrNameLst>
                                          <p:attrName>style.visibility</p:attrName>
                                        </p:attrNameLst>
                                      </p:cBhvr>
                                      <p:to>
                                        <p:strVal val="visible"/>
                                      </p:to>
                                    </p:set>
                                    <p:animEffect filter="fade" transition="in">
                                      <p:cBhvr>
                                        <p:cTn dur="1000"/>
                                        <p:tgtEl>
                                          <p:spTgt spid="33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4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344" name="Google Shape;344;p4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lnSpc>
                <a:spcPct val="150000"/>
              </a:lnSpc>
              <a:spcBef>
                <a:spcPts val="0"/>
              </a:spcBef>
              <a:spcAft>
                <a:spcPts val="0"/>
              </a:spcAft>
              <a:buSzPts val="1800"/>
              <a:buChar char="●"/>
            </a:pPr>
            <a:r>
              <a:rPr lang="en"/>
              <a:t>“Approximately” lie on a line.</a:t>
            </a:r>
            <a:endParaRPr/>
          </a:p>
          <a:p>
            <a:pPr indent="-342900" lvl="0" marL="457200" rtl="0" algn="l">
              <a:lnSpc>
                <a:spcPct val="150000"/>
              </a:lnSpc>
              <a:spcBef>
                <a:spcPts val="0"/>
              </a:spcBef>
              <a:spcAft>
                <a:spcPts val="0"/>
              </a:spcAft>
              <a:buSzPts val="1800"/>
              <a:buChar char="●"/>
            </a:pPr>
            <a:r>
              <a:rPr lang="en"/>
              <a:t>Approximately?</a:t>
            </a:r>
            <a:endParaRPr/>
          </a:p>
          <a:p>
            <a:pPr indent="-342900" lvl="0" marL="457200" rtl="0" algn="l">
              <a:lnSpc>
                <a:spcPct val="150000"/>
              </a:lnSpc>
              <a:spcBef>
                <a:spcPts val="0"/>
              </a:spcBef>
              <a:spcAft>
                <a:spcPts val="0"/>
              </a:spcAft>
              <a:buSzPts val="1800"/>
              <a:buChar char="●"/>
            </a:pPr>
            <a:r>
              <a:rPr lang="en"/>
              <a:t>Concept of “best fit”. For eg given:</a:t>
            </a:r>
            <a:endParaRPr/>
          </a:p>
          <a:p>
            <a:pPr indent="0" lvl="0" marL="0" rtl="0" algn="l">
              <a:lnSpc>
                <a:spcPct val="150000"/>
              </a:lnSpc>
              <a:spcBef>
                <a:spcPts val="1200"/>
              </a:spcBef>
              <a:spcAft>
                <a:spcPts val="1200"/>
              </a:spcAft>
              <a:buNone/>
            </a:pPr>
            <a:r>
              <a:t/>
            </a:r>
            <a:endParaRPr/>
          </a:p>
        </p:txBody>
      </p:sp>
      <p:pic>
        <p:nvPicPr>
          <p:cNvPr id="345" name="Google Shape;345;p48"/>
          <p:cNvPicPr preferRelativeResize="0"/>
          <p:nvPr/>
        </p:nvPicPr>
        <p:blipFill>
          <a:blip r:embed="rId3">
            <a:alphaModFix/>
          </a:blip>
          <a:stretch>
            <a:fillRect/>
          </a:stretch>
        </p:blipFill>
        <p:spPr>
          <a:xfrm>
            <a:off x="5334000" y="1143000"/>
            <a:ext cx="3498300" cy="2857500"/>
          </a:xfrm>
          <a:prstGeom prst="rect">
            <a:avLst/>
          </a:prstGeom>
          <a:noFill/>
          <a:ln>
            <a:noFill/>
          </a:ln>
        </p:spPr>
      </p:pic>
      <p:pic>
        <p:nvPicPr>
          <p:cNvPr descr="(x_1,y_1), (x_2,y_2),...(x_N,y_N)" id="346" name="Google Shape;346;p48" title="MathEquation,#ffffff"/>
          <p:cNvPicPr preferRelativeResize="0"/>
          <p:nvPr/>
        </p:nvPicPr>
        <p:blipFill>
          <a:blip r:embed="rId4">
            <a:alphaModFix/>
          </a:blip>
          <a:stretch>
            <a:fillRect/>
          </a:stretch>
        </p:blipFill>
        <p:spPr>
          <a:xfrm>
            <a:off x="1295400" y="2743200"/>
            <a:ext cx="3941064" cy="355725"/>
          </a:xfrm>
          <a:prstGeom prst="rect">
            <a:avLst/>
          </a:prstGeom>
          <a:noFill/>
          <a:ln>
            <a:noFill/>
          </a:ln>
        </p:spPr>
      </p:pic>
      <p:pic>
        <p:nvPicPr>
          <p:cNvPr descr="y_{pred} = wx+b " id="347" name="Google Shape;347;p48" title="MathEquation,#ffffff"/>
          <p:cNvPicPr preferRelativeResize="0"/>
          <p:nvPr/>
        </p:nvPicPr>
        <p:blipFill>
          <a:blip r:embed="rId5">
            <a:alphaModFix/>
          </a:blip>
          <a:stretch>
            <a:fillRect/>
          </a:stretch>
        </p:blipFill>
        <p:spPr>
          <a:xfrm>
            <a:off x="1447800" y="3276600"/>
            <a:ext cx="3008376" cy="523582"/>
          </a:xfrm>
          <a:prstGeom prst="rect">
            <a:avLst/>
          </a:prstGeom>
          <a:noFill/>
          <a:ln>
            <a:noFill/>
          </a:ln>
        </p:spPr>
      </p:pic>
      <p:pic>
        <p:nvPicPr>
          <p:cNvPr descr="min_{w,b}\sum_{i=0}^N||y_{pred}(x_i)-y_i||^2" id="348" name="Google Shape;348;p48" title="MathEquation,#ffffff"/>
          <p:cNvPicPr preferRelativeResize="0"/>
          <p:nvPr/>
        </p:nvPicPr>
        <p:blipFill>
          <a:blip r:embed="rId6">
            <a:alphaModFix/>
          </a:blip>
          <a:stretch>
            <a:fillRect/>
          </a:stretch>
        </p:blipFill>
        <p:spPr>
          <a:xfrm>
            <a:off x="838200" y="3962400"/>
            <a:ext cx="4306824" cy="501418"/>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4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354" name="Google Shape;354;p4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457200" rtl="0" algn="l">
              <a:lnSpc>
                <a:spcPct val="150000"/>
              </a:lnSpc>
              <a:spcBef>
                <a:spcPts val="0"/>
              </a:spcBef>
              <a:spcAft>
                <a:spcPts val="0"/>
              </a:spcAft>
              <a:buNone/>
            </a:pPr>
            <a:r>
              <a:t/>
            </a:r>
            <a:endParaRPr/>
          </a:p>
          <a:p>
            <a:pPr indent="0" lvl="0" marL="0" rtl="0" algn="l">
              <a:lnSpc>
                <a:spcPct val="150000"/>
              </a:lnSpc>
              <a:spcBef>
                <a:spcPts val="1200"/>
              </a:spcBef>
              <a:spcAft>
                <a:spcPts val="1200"/>
              </a:spcAft>
              <a:buNone/>
            </a:pPr>
            <a:r>
              <a:t/>
            </a:r>
            <a:endParaRPr/>
          </a:p>
        </p:txBody>
      </p:sp>
      <p:pic>
        <p:nvPicPr>
          <p:cNvPr id="355" name="Google Shape;355;p49"/>
          <p:cNvPicPr preferRelativeResize="0"/>
          <p:nvPr/>
        </p:nvPicPr>
        <p:blipFill>
          <a:blip r:embed="rId3">
            <a:alphaModFix/>
          </a:blip>
          <a:stretch>
            <a:fillRect/>
          </a:stretch>
        </p:blipFill>
        <p:spPr>
          <a:xfrm>
            <a:off x="5334000" y="1143000"/>
            <a:ext cx="3498300" cy="2857500"/>
          </a:xfrm>
          <a:prstGeom prst="rect">
            <a:avLst/>
          </a:prstGeom>
          <a:noFill/>
          <a:ln>
            <a:noFill/>
          </a:ln>
        </p:spPr>
      </p:pic>
      <p:pic>
        <p:nvPicPr>
          <p:cNvPr descr="(x_1,y_1), (x_2,y_2),...(x_N,y_N)" id="356" name="Google Shape;356;p49" title="MathEquation,#ffffff"/>
          <p:cNvPicPr preferRelativeResize="0"/>
          <p:nvPr/>
        </p:nvPicPr>
        <p:blipFill>
          <a:blip r:embed="rId4">
            <a:alphaModFix/>
          </a:blip>
          <a:stretch>
            <a:fillRect/>
          </a:stretch>
        </p:blipFill>
        <p:spPr>
          <a:xfrm>
            <a:off x="685800" y="1295400"/>
            <a:ext cx="3941064" cy="355725"/>
          </a:xfrm>
          <a:prstGeom prst="rect">
            <a:avLst/>
          </a:prstGeom>
          <a:noFill/>
          <a:ln>
            <a:noFill/>
          </a:ln>
        </p:spPr>
      </p:pic>
      <p:pic>
        <p:nvPicPr>
          <p:cNvPr descr="y_{pred} = wx+b " id="357" name="Google Shape;357;p49" title="MathEquation,#ffffff"/>
          <p:cNvPicPr preferRelativeResize="0"/>
          <p:nvPr/>
        </p:nvPicPr>
        <p:blipFill>
          <a:blip r:embed="rId5">
            <a:alphaModFix/>
          </a:blip>
          <a:stretch>
            <a:fillRect/>
          </a:stretch>
        </p:blipFill>
        <p:spPr>
          <a:xfrm>
            <a:off x="1219200" y="1752600"/>
            <a:ext cx="3008376" cy="523582"/>
          </a:xfrm>
          <a:prstGeom prst="rect">
            <a:avLst/>
          </a:prstGeom>
          <a:noFill/>
          <a:ln>
            <a:noFill/>
          </a:ln>
        </p:spPr>
      </p:pic>
      <p:pic>
        <p:nvPicPr>
          <p:cNvPr descr="min_{w,b}\sum_{i=0}^N||y_{pred}(x_i)-y_i||^2" id="358" name="Google Shape;358;p49" title="MathEquation,#ffffff"/>
          <p:cNvPicPr preferRelativeResize="0"/>
          <p:nvPr/>
        </p:nvPicPr>
        <p:blipFill>
          <a:blip r:embed="rId6">
            <a:alphaModFix/>
          </a:blip>
          <a:stretch>
            <a:fillRect/>
          </a:stretch>
        </p:blipFill>
        <p:spPr>
          <a:xfrm>
            <a:off x="762000" y="2362200"/>
            <a:ext cx="4306824" cy="501418"/>
          </a:xfrm>
          <a:prstGeom prst="rect">
            <a:avLst/>
          </a:prstGeom>
          <a:noFill/>
          <a:ln>
            <a:noFill/>
          </a:ln>
        </p:spPr>
      </p:pic>
      <p:pic>
        <p:nvPicPr>
          <p:cNvPr descr="\partial L/\partial w = 0" id="359" name="Google Shape;359;p49" title="MathEquation,#ffffff"/>
          <p:cNvPicPr preferRelativeResize="0"/>
          <p:nvPr/>
        </p:nvPicPr>
        <p:blipFill>
          <a:blip r:embed="rId7">
            <a:alphaModFix/>
          </a:blip>
          <a:stretch>
            <a:fillRect/>
          </a:stretch>
        </p:blipFill>
        <p:spPr>
          <a:xfrm>
            <a:off x="381000" y="3200400"/>
            <a:ext cx="2632124" cy="635000"/>
          </a:xfrm>
          <a:prstGeom prst="rect">
            <a:avLst/>
          </a:prstGeom>
          <a:noFill/>
          <a:ln>
            <a:noFill/>
          </a:ln>
        </p:spPr>
      </p:pic>
      <p:pic>
        <p:nvPicPr>
          <p:cNvPr descr="\partial L/\partial b = 0" id="360" name="Google Shape;360;p49" title="MathEquation,#ffffff"/>
          <p:cNvPicPr preferRelativeResize="0"/>
          <p:nvPr/>
        </p:nvPicPr>
        <p:blipFill>
          <a:blip r:embed="rId8">
            <a:alphaModFix/>
          </a:blip>
          <a:stretch>
            <a:fillRect/>
          </a:stretch>
        </p:blipFill>
        <p:spPr>
          <a:xfrm>
            <a:off x="457200" y="3962400"/>
            <a:ext cx="2478048" cy="6350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5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366" name="Google Shape;366;p5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457200" rtl="0" algn="l">
              <a:spcBef>
                <a:spcPts val="0"/>
              </a:spcBef>
              <a:spcAft>
                <a:spcPts val="1200"/>
              </a:spcAft>
              <a:buNone/>
            </a:pPr>
            <a:r>
              <a:t/>
            </a:r>
            <a:endParaRPr/>
          </a:p>
        </p:txBody>
      </p:sp>
      <p:pic>
        <p:nvPicPr>
          <p:cNvPr id="367" name="Google Shape;367;p50"/>
          <p:cNvPicPr preferRelativeResize="0"/>
          <p:nvPr/>
        </p:nvPicPr>
        <p:blipFill>
          <a:blip r:embed="rId3">
            <a:alphaModFix/>
          </a:blip>
          <a:stretch>
            <a:fillRect/>
          </a:stretch>
        </p:blipFill>
        <p:spPr>
          <a:xfrm>
            <a:off x="4729575" y="1152475"/>
            <a:ext cx="4229100" cy="30099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5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Entering into the world of “Deep” Learning</a:t>
            </a:r>
            <a:endParaRPr/>
          </a:p>
        </p:txBody>
      </p:sp>
      <p:sp>
        <p:nvSpPr>
          <p:cNvPr id="373" name="Google Shape;373;p5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Sub-field of Machine Learning with the idea as:</a:t>
            </a:r>
            <a:endParaRPr/>
          </a:p>
          <a:p>
            <a:pPr indent="0" lvl="0" marL="0" marR="381000" rtl="0" algn="l">
              <a:spcBef>
                <a:spcPts val="1200"/>
              </a:spcBef>
              <a:spcAft>
                <a:spcPts val="0"/>
              </a:spcAft>
              <a:buNone/>
            </a:pPr>
            <a:r>
              <a:rPr lang="en"/>
              <a:t>“	Using brain simulations(not really), hope to:</a:t>
            </a:r>
            <a:endParaRPr/>
          </a:p>
          <a:p>
            <a:pPr indent="0" lvl="0" marL="381000" marR="381000" rtl="0" algn="l">
              <a:spcBef>
                <a:spcPts val="1200"/>
              </a:spcBef>
              <a:spcAft>
                <a:spcPts val="0"/>
              </a:spcAft>
              <a:buNone/>
            </a:pPr>
            <a:r>
              <a:rPr lang="en"/>
              <a:t>– Make learning algorithms much better and easier to use.</a:t>
            </a:r>
            <a:endParaRPr/>
          </a:p>
          <a:p>
            <a:pPr indent="0" lvl="0" marL="381000" marR="381000" rtl="0" algn="l">
              <a:spcBef>
                <a:spcPts val="1200"/>
              </a:spcBef>
              <a:spcAft>
                <a:spcPts val="0"/>
              </a:spcAft>
              <a:buNone/>
            </a:pPr>
            <a:r>
              <a:rPr lang="en"/>
              <a:t>– Make revolutionary advances in machine learning and AI.</a:t>
            </a:r>
            <a:endParaRPr/>
          </a:p>
          <a:p>
            <a:pPr indent="0" lvl="0" marL="381000" marR="381000" rtl="0" algn="l">
              <a:spcBef>
                <a:spcPts val="1200"/>
              </a:spcBef>
              <a:spcAft>
                <a:spcPts val="0"/>
              </a:spcAft>
              <a:buNone/>
            </a:pPr>
            <a:r>
              <a:rPr lang="en"/>
              <a:t>I believe this is our best shot at progress towards real AI.  “</a:t>
            </a:r>
            <a:endParaRPr/>
          </a:p>
          <a:p>
            <a:pPr indent="0" lvl="0" marL="0" rtl="0" algn="l">
              <a:spcBef>
                <a:spcPts val="1200"/>
              </a:spcBef>
              <a:spcAft>
                <a:spcPts val="1200"/>
              </a:spcAft>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pic>
        <p:nvPicPr>
          <p:cNvPr id="378" name="Google Shape;378;p52"/>
          <p:cNvPicPr preferRelativeResize="0"/>
          <p:nvPr/>
        </p:nvPicPr>
        <p:blipFill>
          <a:blip r:embed="rId3">
            <a:alphaModFix/>
          </a:blip>
          <a:stretch>
            <a:fillRect/>
          </a:stretch>
        </p:blipFill>
        <p:spPr>
          <a:xfrm>
            <a:off x="3742700" y="445025"/>
            <a:ext cx="5089600" cy="4123851"/>
          </a:xfrm>
          <a:prstGeom prst="rect">
            <a:avLst/>
          </a:prstGeom>
          <a:noFill/>
          <a:ln>
            <a:noFill/>
          </a:ln>
        </p:spPr>
      </p:pic>
      <p:sp>
        <p:nvSpPr>
          <p:cNvPr id="379" name="Google Shape;379;p52"/>
          <p:cNvSpPr txBox="1"/>
          <p:nvPr/>
        </p:nvSpPr>
        <p:spPr>
          <a:xfrm>
            <a:off x="311700" y="1526100"/>
            <a:ext cx="3383100" cy="237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1"/>
                </a:solidFill>
              </a:rPr>
              <a:t>What’s ‘deep’ in it ??</a:t>
            </a:r>
            <a:endParaRPr sz="1600">
              <a:solidFill>
                <a:schemeClr val="dk1"/>
              </a:solidFill>
            </a:endParaRPr>
          </a:p>
          <a:p>
            <a:pPr indent="0" lvl="0" marL="0" rtl="0" algn="l">
              <a:spcBef>
                <a:spcPts val="0"/>
              </a:spcBef>
              <a:spcAft>
                <a:spcPts val="0"/>
              </a:spcAft>
              <a:buNone/>
            </a:pPr>
            <a:r>
              <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The learning imitates the working of the human brain in processing data and creating patterns for use in decision making with the help of multi-layered neural networks</a:t>
            </a:r>
            <a:endParaRPr>
              <a:solidFill>
                <a:schemeClr val="dk1"/>
              </a:solidFill>
            </a:endParaRPr>
          </a:p>
          <a:p>
            <a:pPr indent="0" lvl="0" marL="457200" rtl="0" algn="l">
              <a:spcBef>
                <a:spcPts val="0"/>
              </a:spcBef>
              <a:spcAft>
                <a:spcPts val="0"/>
              </a:spcAft>
              <a:buNone/>
            </a:pPr>
            <a:r>
              <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So ‘deep’ typically refers to the number of layers.</a:t>
            </a:r>
            <a:endParaRPr>
              <a:solidFill>
                <a:schemeClr val="dk1"/>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p5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The Concept of Neural Networks</a:t>
            </a:r>
            <a:endParaRPr/>
          </a:p>
        </p:txBody>
      </p:sp>
      <p:sp>
        <p:nvSpPr>
          <p:cNvPr id="385" name="Google Shape;385;p53"/>
          <p:cNvSpPr txBox="1"/>
          <p:nvPr>
            <p:ph idx="1" type="body"/>
          </p:nvPr>
        </p:nvSpPr>
        <p:spPr>
          <a:xfrm>
            <a:off x="311700" y="1152475"/>
            <a:ext cx="3063600" cy="3416400"/>
          </a:xfrm>
          <a:prstGeom prst="rect">
            <a:avLst/>
          </a:prstGeom>
        </p:spPr>
        <p:txBody>
          <a:bodyPr anchorCtr="0" anchor="t" bIns="91425" lIns="91425" spcFirstLastPara="1" rIns="91425" wrap="square" tIns="91425">
            <a:normAutofit lnSpcReduction="10000"/>
          </a:bodyPr>
          <a:lstStyle/>
          <a:p>
            <a:pPr indent="-317500" lvl="0" marL="457200" rtl="0" algn="l">
              <a:spcBef>
                <a:spcPts val="0"/>
              </a:spcBef>
              <a:spcAft>
                <a:spcPts val="0"/>
              </a:spcAft>
              <a:buSzPts val="1400"/>
              <a:buChar char="●"/>
            </a:pPr>
            <a:r>
              <a:rPr lang="en" sz="1400"/>
              <a:t>Neural net consists of thousands or even millions of simple processing nodes that are densely interconnected. Most of today’s neural nets are organized into layers of nodes.</a:t>
            </a:r>
            <a:endParaRPr sz="1400"/>
          </a:p>
          <a:p>
            <a:pPr indent="-317500" lvl="0" marL="457200" rtl="0" algn="l">
              <a:spcBef>
                <a:spcPts val="0"/>
              </a:spcBef>
              <a:spcAft>
                <a:spcPts val="0"/>
              </a:spcAft>
              <a:buSzPts val="1400"/>
              <a:buChar char="●"/>
            </a:pPr>
            <a:r>
              <a:rPr lang="en" sz="1400"/>
              <a:t>An individual node might be connected to several nodes in the layer beneath it, from which it receives data, and several nodes in the layer above it, to which it sends data.</a:t>
            </a:r>
            <a:endParaRPr sz="1400"/>
          </a:p>
        </p:txBody>
      </p:sp>
      <p:pic>
        <p:nvPicPr>
          <p:cNvPr id="386" name="Google Shape;386;p53"/>
          <p:cNvPicPr preferRelativeResize="0"/>
          <p:nvPr/>
        </p:nvPicPr>
        <p:blipFill>
          <a:blip r:embed="rId3">
            <a:alphaModFix/>
          </a:blip>
          <a:stretch>
            <a:fillRect/>
          </a:stretch>
        </p:blipFill>
        <p:spPr>
          <a:xfrm>
            <a:off x="3631050" y="1244663"/>
            <a:ext cx="5354650" cy="323202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12" name="Google Shape;112;p2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13" name="Google Shape;113;p27"/>
          <p:cNvPicPr preferRelativeResize="0"/>
          <p:nvPr/>
        </p:nvPicPr>
        <p:blipFill>
          <a:blip r:embed="rId3">
            <a:alphaModFix/>
          </a:blip>
          <a:stretch>
            <a:fillRect/>
          </a:stretch>
        </p:blipFill>
        <p:spPr>
          <a:xfrm>
            <a:off x="242900" y="1166825"/>
            <a:ext cx="3261300" cy="3428150"/>
          </a:xfrm>
          <a:prstGeom prst="rect">
            <a:avLst/>
          </a:prstGeom>
          <a:noFill/>
          <a:ln>
            <a:noFill/>
          </a:ln>
        </p:spPr>
      </p:pic>
      <p:pic>
        <p:nvPicPr>
          <p:cNvPr id="114" name="Google Shape;114;p27"/>
          <p:cNvPicPr preferRelativeResize="0"/>
          <p:nvPr/>
        </p:nvPicPr>
        <p:blipFill>
          <a:blip r:embed="rId4">
            <a:alphaModFix/>
          </a:blip>
          <a:stretch>
            <a:fillRect/>
          </a:stretch>
        </p:blipFill>
        <p:spPr>
          <a:xfrm>
            <a:off x="4846725" y="1017725"/>
            <a:ext cx="3621025" cy="34164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54"/>
          <p:cNvSpPr txBox="1"/>
          <p:nvPr>
            <p:ph type="title"/>
          </p:nvPr>
        </p:nvSpPr>
        <p:spPr>
          <a:xfrm>
            <a:off x="594325" y="428875"/>
            <a:ext cx="17877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200"/>
              <a:t>    Belief-&gt;</a:t>
            </a:r>
            <a:endParaRPr sz="2000"/>
          </a:p>
        </p:txBody>
      </p:sp>
      <p:sp>
        <p:nvSpPr>
          <p:cNvPr id="392" name="Google Shape;392;p54"/>
          <p:cNvSpPr txBox="1"/>
          <p:nvPr>
            <p:ph idx="1" type="body"/>
          </p:nvPr>
        </p:nvSpPr>
        <p:spPr>
          <a:xfrm>
            <a:off x="311700" y="4158400"/>
            <a:ext cx="8520600" cy="759000"/>
          </a:xfrm>
          <a:prstGeom prst="rect">
            <a:avLst/>
          </a:prstGeom>
        </p:spPr>
        <p:txBody>
          <a:bodyPr anchorCtr="0" anchor="t" bIns="91425" lIns="91425" spcFirstLastPara="1" rIns="91425" wrap="square" tIns="91425">
            <a:normAutofit fontScale="77500" lnSpcReduction="20000"/>
          </a:bodyPr>
          <a:lstStyle/>
          <a:p>
            <a:pPr indent="0" lvl="0" marL="0" rtl="0" algn="l">
              <a:spcBef>
                <a:spcPts val="0"/>
              </a:spcBef>
              <a:spcAft>
                <a:spcPts val="0"/>
              </a:spcAft>
              <a:buNone/>
            </a:pPr>
            <a:r>
              <a:rPr lang="en"/>
              <a:t>But you don’t need to worry about, ‘coz NJACK is there for you `:)</a:t>
            </a:r>
            <a:endParaRPr/>
          </a:p>
          <a:p>
            <a:pPr indent="0" lvl="0" marL="0" rtl="0" algn="l">
              <a:spcBef>
                <a:spcPts val="1200"/>
              </a:spcBef>
              <a:spcAft>
                <a:spcPts val="1200"/>
              </a:spcAft>
              <a:buNone/>
            </a:pPr>
            <a:r>
              <a:rPr lang="en"/>
              <a:t>Let’s begin !!!</a:t>
            </a:r>
            <a:endParaRPr/>
          </a:p>
        </p:txBody>
      </p:sp>
      <p:pic>
        <p:nvPicPr>
          <p:cNvPr id="393" name="Google Shape;393;p54"/>
          <p:cNvPicPr preferRelativeResize="0"/>
          <p:nvPr/>
        </p:nvPicPr>
        <p:blipFill>
          <a:blip r:embed="rId3">
            <a:alphaModFix/>
          </a:blip>
          <a:stretch>
            <a:fillRect/>
          </a:stretch>
        </p:blipFill>
        <p:spPr>
          <a:xfrm>
            <a:off x="2382024" y="288500"/>
            <a:ext cx="3762750" cy="38175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55"/>
          <p:cNvSpPr txBox="1"/>
          <p:nvPr>
            <p:ph type="title"/>
          </p:nvPr>
        </p:nvSpPr>
        <p:spPr>
          <a:xfrm>
            <a:off x="271325" y="574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 single neuron</a:t>
            </a:r>
            <a:endParaRPr/>
          </a:p>
        </p:txBody>
      </p:sp>
      <p:sp>
        <p:nvSpPr>
          <p:cNvPr id="399" name="Google Shape;399;p55"/>
          <p:cNvSpPr txBox="1"/>
          <p:nvPr>
            <p:ph idx="1" type="body"/>
          </p:nvPr>
        </p:nvSpPr>
        <p:spPr>
          <a:xfrm>
            <a:off x="311700" y="3512425"/>
            <a:ext cx="8520600" cy="15504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1200"/>
              </a:spcAft>
              <a:buNone/>
            </a:pPr>
            <a:r>
              <a:rPr lang="en" sz="1600">
                <a:solidFill>
                  <a:schemeClr val="dk1"/>
                </a:solidFill>
              </a:rPr>
              <a:t>The basic unit of computation in a neural network is the </a:t>
            </a:r>
            <a:r>
              <a:rPr b="1" lang="en" sz="1600">
                <a:solidFill>
                  <a:schemeClr val="dk1"/>
                </a:solidFill>
              </a:rPr>
              <a:t>neuron</a:t>
            </a:r>
            <a:r>
              <a:rPr lang="en" sz="1600">
                <a:solidFill>
                  <a:schemeClr val="dk1"/>
                </a:solidFill>
              </a:rPr>
              <a:t>, often called as a </a:t>
            </a:r>
            <a:r>
              <a:rPr b="1" lang="en" sz="1600">
                <a:solidFill>
                  <a:schemeClr val="dk1"/>
                </a:solidFill>
              </a:rPr>
              <a:t>node</a:t>
            </a:r>
            <a:r>
              <a:rPr lang="en" sz="1600">
                <a:solidFill>
                  <a:schemeClr val="dk1"/>
                </a:solidFill>
              </a:rPr>
              <a:t> or </a:t>
            </a:r>
            <a:r>
              <a:rPr b="1" lang="en" sz="1600">
                <a:solidFill>
                  <a:schemeClr val="dk1"/>
                </a:solidFill>
              </a:rPr>
              <a:t>unit</a:t>
            </a:r>
            <a:r>
              <a:rPr lang="en" sz="1600">
                <a:solidFill>
                  <a:schemeClr val="dk1"/>
                </a:solidFill>
              </a:rPr>
              <a:t>. It receives input from some other nodes, or from an external source and computes an output. Each input has an associated </a:t>
            </a:r>
            <a:r>
              <a:rPr b="1" lang="en" sz="1600">
                <a:solidFill>
                  <a:schemeClr val="dk1"/>
                </a:solidFill>
              </a:rPr>
              <a:t>weight</a:t>
            </a:r>
            <a:r>
              <a:rPr lang="en" sz="1600">
                <a:solidFill>
                  <a:schemeClr val="dk1"/>
                </a:solidFill>
              </a:rPr>
              <a:t> (w), which is assigned on the basis of its relative importance to other inputs. The node applies a function </a:t>
            </a:r>
            <a:r>
              <a:rPr b="1" i="1" lang="en" sz="1600">
                <a:solidFill>
                  <a:schemeClr val="dk1"/>
                </a:solidFill>
              </a:rPr>
              <a:t>f </a:t>
            </a:r>
            <a:r>
              <a:rPr lang="en" sz="1600">
                <a:solidFill>
                  <a:schemeClr val="dk1"/>
                </a:solidFill>
              </a:rPr>
              <a:t>(defined below) to the weighted sum of its inputs.</a:t>
            </a:r>
            <a:endParaRPr sz="2300">
              <a:solidFill>
                <a:schemeClr val="dk1"/>
              </a:solidFill>
            </a:endParaRPr>
          </a:p>
        </p:txBody>
      </p:sp>
      <p:pic>
        <p:nvPicPr>
          <p:cNvPr id="400" name="Google Shape;400;p55"/>
          <p:cNvPicPr preferRelativeResize="0"/>
          <p:nvPr/>
        </p:nvPicPr>
        <p:blipFill>
          <a:blip r:embed="rId3">
            <a:alphaModFix/>
          </a:blip>
          <a:stretch>
            <a:fillRect/>
          </a:stretch>
        </p:blipFill>
        <p:spPr>
          <a:xfrm>
            <a:off x="376275" y="781026"/>
            <a:ext cx="7229833" cy="263372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sp>
        <p:nvSpPr>
          <p:cNvPr id="405" name="Google Shape;405;p56"/>
          <p:cNvSpPr txBox="1"/>
          <p:nvPr>
            <p:ph type="title"/>
          </p:nvPr>
        </p:nvSpPr>
        <p:spPr>
          <a:xfrm>
            <a:off x="311700" y="323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Train your own neural network!</a:t>
            </a:r>
            <a:endParaRPr/>
          </a:p>
          <a:p>
            <a:pPr indent="0" lvl="0" marL="0" rtl="0" algn="l">
              <a:spcBef>
                <a:spcPts val="0"/>
              </a:spcBef>
              <a:spcAft>
                <a:spcPts val="0"/>
              </a:spcAft>
              <a:buNone/>
            </a:pPr>
            <a:r>
              <a:t/>
            </a:r>
            <a:endParaRPr/>
          </a:p>
        </p:txBody>
      </p:sp>
      <p:sp>
        <p:nvSpPr>
          <p:cNvPr id="406" name="Google Shape;406;p56"/>
          <p:cNvSpPr txBox="1"/>
          <p:nvPr>
            <p:ph type="title"/>
          </p:nvPr>
        </p:nvSpPr>
        <p:spPr>
          <a:xfrm>
            <a:off x="381225" y="605000"/>
            <a:ext cx="8520600" cy="1680000"/>
          </a:xfrm>
          <a:prstGeom prst="rect">
            <a:avLst/>
          </a:prstGeom>
        </p:spPr>
        <p:txBody>
          <a:bodyPr anchorCtr="0" anchor="t" bIns="91425" lIns="91425" spcFirstLastPara="1" rIns="91425" wrap="square" tIns="91425">
            <a:normAutofit fontScale="90000"/>
          </a:bodyPr>
          <a:lstStyle/>
          <a:p>
            <a:pPr indent="-325755" lvl="0" marL="457200" rtl="0" algn="l">
              <a:spcBef>
                <a:spcPts val="0"/>
              </a:spcBef>
              <a:spcAft>
                <a:spcPts val="0"/>
              </a:spcAft>
              <a:buSzPct val="100000"/>
              <a:buChar char="●"/>
            </a:pPr>
            <a:r>
              <a:rPr lang="en" sz="1700"/>
              <a:t>Initialize your neural network</a:t>
            </a:r>
            <a:endParaRPr sz="1700"/>
          </a:p>
          <a:p>
            <a:pPr indent="-325755" lvl="0" marL="457200" rtl="0" algn="l">
              <a:spcBef>
                <a:spcPts val="0"/>
              </a:spcBef>
              <a:spcAft>
                <a:spcPts val="0"/>
              </a:spcAft>
              <a:buSzPct val="100000"/>
              <a:buChar char="●"/>
            </a:pPr>
            <a:r>
              <a:rPr lang="en" sz="1700"/>
              <a:t>Forward Propagation: Pass in the input in you network</a:t>
            </a:r>
            <a:endParaRPr sz="1700"/>
          </a:p>
          <a:p>
            <a:pPr indent="-325755" lvl="0" marL="457200" rtl="0" algn="l">
              <a:spcBef>
                <a:spcPts val="0"/>
              </a:spcBef>
              <a:spcAft>
                <a:spcPts val="0"/>
              </a:spcAft>
              <a:buSzPct val="100000"/>
              <a:buChar char="●"/>
            </a:pPr>
            <a:r>
              <a:rPr lang="en" sz="1700"/>
              <a:t>Collect the output generated</a:t>
            </a:r>
            <a:endParaRPr sz="1700"/>
          </a:p>
          <a:p>
            <a:pPr indent="-325755" lvl="0" marL="457200" rtl="0" algn="l">
              <a:spcBef>
                <a:spcPts val="0"/>
              </a:spcBef>
              <a:spcAft>
                <a:spcPts val="0"/>
              </a:spcAft>
              <a:buSzPct val="100000"/>
              <a:buChar char="●"/>
            </a:pPr>
            <a:r>
              <a:rPr lang="en" sz="1700"/>
              <a:t>Find out how your model performed using a cost function</a:t>
            </a:r>
            <a:endParaRPr sz="1700"/>
          </a:p>
          <a:p>
            <a:pPr indent="-325755" lvl="0" marL="457200" rtl="0" algn="l">
              <a:spcBef>
                <a:spcPts val="0"/>
              </a:spcBef>
              <a:spcAft>
                <a:spcPts val="0"/>
              </a:spcAft>
              <a:buSzPct val="100000"/>
              <a:buChar char="●"/>
            </a:pPr>
            <a:r>
              <a:rPr lang="en" sz="1700"/>
              <a:t>Back Propagation: Using the cost function, make changes to your network</a:t>
            </a:r>
            <a:endParaRPr sz="1700"/>
          </a:p>
          <a:p>
            <a:pPr indent="-325755" lvl="0" marL="457200" rtl="0" algn="l">
              <a:spcBef>
                <a:spcPts val="0"/>
              </a:spcBef>
              <a:spcAft>
                <a:spcPts val="0"/>
              </a:spcAft>
              <a:buSzPct val="100000"/>
              <a:buChar char="●"/>
            </a:pPr>
            <a:r>
              <a:rPr lang="en" sz="1700"/>
              <a:t>Repeat above process until your network performs as desired!</a:t>
            </a:r>
            <a:endParaRPr sz="1700"/>
          </a:p>
          <a:p>
            <a:pPr indent="0" lvl="0" marL="0" rtl="0" algn="l">
              <a:spcBef>
                <a:spcPts val="0"/>
              </a:spcBef>
              <a:spcAft>
                <a:spcPts val="0"/>
              </a:spcAft>
              <a:buNone/>
            </a:pPr>
            <a:r>
              <a:t/>
            </a:r>
            <a:endParaRPr sz="1700"/>
          </a:p>
          <a:p>
            <a:pPr indent="0" lvl="0" marL="0" rtl="0" algn="l">
              <a:spcBef>
                <a:spcPts val="0"/>
              </a:spcBef>
              <a:spcAft>
                <a:spcPts val="0"/>
              </a:spcAft>
              <a:buNone/>
            </a:pPr>
            <a:r>
              <a:t/>
            </a:r>
            <a:endParaRPr sz="3100"/>
          </a:p>
        </p:txBody>
      </p:sp>
      <p:sp>
        <p:nvSpPr>
          <p:cNvPr id="407" name="Google Shape;407;p56"/>
          <p:cNvSpPr txBox="1"/>
          <p:nvPr>
            <p:ph type="title"/>
          </p:nvPr>
        </p:nvSpPr>
        <p:spPr>
          <a:xfrm>
            <a:off x="112275" y="2968200"/>
            <a:ext cx="47325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 neural network learns from its mistakes!</a:t>
            </a:r>
            <a:endParaRPr/>
          </a:p>
          <a:p>
            <a:pPr indent="0" lvl="0" marL="0" rtl="0" algn="l">
              <a:spcBef>
                <a:spcPts val="0"/>
              </a:spcBef>
              <a:spcAft>
                <a:spcPts val="0"/>
              </a:spcAft>
              <a:buNone/>
            </a:pPr>
            <a:r>
              <a:t/>
            </a:r>
            <a:endParaRPr/>
          </a:p>
        </p:txBody>
      </p:sp>
      <p:pic>
        <p:nvPicPr>
          <p:cNvPr id="408" name="Google Shape;408;p56"/>
          <p:cNvPicPr preferRelativeResize="0"/>
          <p:nvPr/>
        </p:nvPicPr>
        <p:blipFill>
          <a:blip r:embed="rId3">
            <a:alphaModFix/>
          </a:blip>
          <a:stretch>
            <a:fillRect/>
          </a:stretch>
        </p:blipFill>
        <p:spPr>
          <a:xfrm>
            <a:off x="5208455" y="2327600"/>
            <a:ext cx="3754325" cy="273515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57"/>
          <p:cNvSpPr txBox="1"/>
          <p:nvPr>
            <p:ph type="title"/>
          </p:nvPr>
        </p:nvSpPr>
        <p:spPr>
          <a:xfrm>
            <a:off x="311700" y="1014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Train your own neural network!</a:t>
            </a:r>
            <a:endParaRPr/>
          </a:p>
          <a:p>
            <a:pPr indent="0" lvl="0" marL="0" rtl="0" algn="l">
              <a:spcBef>
                <a:spcPts val="0"/>
              </a:spcBef>
              <a:spcAft>
                <a:spcPts val="0"/>
              </a:spcAft>
              <a:buNone/>
            </a:pPr>
            <a:r>
              <a:t/>
            </a:r>
            <a:endParaRPr/>
          </a:p>
        </p:txBody>
      </p:sp>
      <p:pic>
        <p:nvPicPr>
          <p:cNvPr id="414" name="Google Shape;414;p57"/>
          <p:cNvPicPr preferRelativeResize="0"/>
          <p:nvPr/>
        </p:nvPicPr>
        <p:blipFill>
          <a:blip r:embed="rId3">
            <a:alphaModFix/>
          </a:blip>
          <a:stretch>
            <a:fillRect/>
          </a:stretch>
        </p:blipFill>
        <p:spPr>
          <a:xfrm>
            <a:off x="870175" y="796450"/>
            <a:ext cx="7403645" cy="416455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8" name="Shape 418"/>
        <p:cNvGrpSpPr/>
        <p:nvPr/>
      </p:nvGrpSpPr>
      <p:grpSpPr>
        <a:xfrm>
          <a:off x="0" y="0"/>
          <a:ext cx="0" cy="0"/>
          <a:chOff x="0" y="0"/>
          <a:chExt cx="0" cy="0"/>
        </a:xfrm>
      </p:grpSpPr>
      <p:sp>
        <p:nvSpPr>
          <p:cNvPr id="419" name="Google Shape;419;p58"/>
          <p:cNvSpPr txBox="1"/>
          <p:nvPr>
            <p:ph type="title"/>
          </p:nvPr>
        </p:nvSpPr>
        <p:spPr>
          <a:xfrm>
            <a:off x="198750" y="453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FFFFFF"/>
                </a:solidFill>
              </a:rPr>
              <a:t>Notations</a:t>
            </a:r>
            <a:endParaRPr>
              <a:solidFill>
                <a:srgbClr val="FFFFFF"/>
              </a:solidFill>
            </a:endParaRPr>
          </a:p>
          <a:p>
            <a:pPr indent="0" lvl="0" marL="0" rtl="0" algn="l">
              <a:spcBef>
                <a:spcPts val="0"/>
              </a:spcBef>
              <a:spcAft>
                <a:spcPts val="0"/>
              </a:spcAft>
              <a:buNone/>
            </a:pPr>
            <a:r>
              <a:t/>
            </a:r>
            <a:endParaRPr/>
          </a:p>
        </p:txBody>
      </p:sp>
      <p:sp>
        <p:nvSpPr>
          <p:cNvPr id="420" name="Google Shape;420;p58"/>
          <p:cNvSpPr txBox="1"/>
          <p:nvPr>
            <p:ph type="title"/>
          </p:nvPr>
        </p:nvSpPr>
        <p:spPr>
          <a:xfrm>
            <a:off x="1219950" y="1025988"/>
            <a:ext cx="7499400" cy="717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2000">
                <a:solidFill>
                  <a:srgbClr val="FFFFFF"/>
                </a:solidFill>
              </a:rPr>
              <a:t>Weight of connection between ‘i’th neuron of ‘L’th layer </a:t>
            </a:r>
            <a:br>
              <a:rPr lang="en" sz="2000">
                <a:solidFill>
                  <a:srgbClr val="FFFFFF"/>
                </a:solidFill>
              </a:rPr>
            </a:br>
            <a:r>
              <a:rPr lang="en" sz="2000">
                <a:solidFill>
                  <a:srgbClr val="FFFFFF"/>
                </a:solidFill>
              </a:rPr>
              <a:t>and ‘j’th neuron of ‘L-1’th Layer</a:t>
            </a:r>
            <a:endParaRPr sz="2000">
              <a:solidFill>
                <a:srgbClr val="FFFFFF"/>
              </a:solidFill>
            </a:endParaRPr>
          </a:p>
          <a:p>
            <a:pPr indent="0" lvl="0" marL="0" rtl="0" algn="l">
              <a:spcBef>
                <a:spcPts val="0"/>
              </a:spcBef>
              <a:spcAft>
                <a:spcPts val="0"/>
              </a:spcAft>
              <a:buNone/>
            </a:pPr>
            <a:r>
              <a:t/>
            </a:r>
            <a:endParaRPr>
              <a:solidFill>
                <a:srgbClr val="FFFFFF"/>
              </a:solidFill>
            </a:endParaRPr>
          </a:p>
        </p:txBody>
      </p:sp>
      <p:sp>
        <p:nvSpPr>
          <p:cNvPr id="421" name="Google Shape;421;p58"/>
          <p:cNvSpPr txBox="1"/>
          <p:nvPr>
            <p:ph type="title"/>
          </p:nvPr>
        </p:nvSpPr>
        <p:spPr>
          <a:xfrm>
            <a:off x="1219950" y="2294500"/>
            <a:ext cx="7499400" cy="717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2000">
                <a:solidFill>
                  <a:srgbClr val="FFFFFF"/>
                </a:solidFill>
              </a:rPr>
              <a:t>Bias added in ‘j’th neuron of ‘L’th layer </a:t>
            </a:r>
            <a:endParaRPr sz="2000">
              <a:solidFill>
                <a:srgbClr val="FFFFFF"/>
              </a:solidFill>
            </a:endParaRPr>
          </a:p>
          <a:p>
            <a:pPr indent="0" lvl="0" marL="0" rtl="0" algn="l">
              <a:spcBef>
                <a:spcPts val="0"/>
              </a:spcBef>
              <a:spcAft>
                <a:spcPts val="0"/>
              </a:spcAft>
              <a:buNone/>
            </a:pPr>
            <a:r>
              <a:t/>
            </a:r>
            <a:endParaRPr>
              <a:solidFill>
                <a:srgbClr val="FFFFFF"/>
              </a:solidFill>
            </a:endParaRPr>
          </a:p>
        </p:txBody>
      </p:sp>
      <p:sp>
        <p:nvSpPr>
          <p:cNvPr id="422" name="Google Shape;422;p58"/>
          <p:cNvSpPr txBox="1"/>
          <p:nvPr>
            <p:ph type="title"/>
          </p:nvPr>
        </p:nvSpPr>
        <p:spPr>
          <a:xfrm>
            <a:off x="1219950" y="3563020"/>
            <a:ext cx="7499400" cy="440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2000">
                <a:solidFill>
                  <a:srgbClr val="FFFFFF"/>
                </a:solidFill>
              </a:rPr>
              <a:t>Activation of ‘j’th neuron of ‘L’th layer</a:t>
            </a:r>
            <a:endParaRPr sz="2000">
              <a:solidFill>
                <a:srgbClr val="FFFFFF"/>
              </a:solidFill>
            </a:endParaRPr>
          </a:p>
          <a:p>
            <a:pPr indent="0" lvl="0" marL="0" rtl="0" algn="l">
              <a:spcBef>
                <a:spcPts val="0"/>
              </a:spcBef>
              <a:spcAft>
                <a:spcPts val="0"/>
              </a:spcAft>
              <a:buNone/>
            </a:pPr>
            <a:r>
              <a:t/>
            </a:r>
            <a:endParaRPr>
              <a:solidFill>
                <a:srgbClr val="FFFFFF"/>
              </a:solidFill>
            </a:endParaRPr>
          </a:p>
        </p:txBody>
      </p:sp>
      <p:pic>
        <p:nvPicPr>
          <p:cNvPr descr="&lt;math xmlns=&quot;http://www.w3.org/1998/Math/MathML&quot;&gt;&lt;msubsup&gt;&lt;mo mathcolor=&quot;#FFFFFF&quot; largeop=&quot;true&quot;&gt;w&lt;/mo&gt;&lt;mrow mathcolor=&quot;#FFFFFF&quot;&gt;&lt;mi&gt;i&lt;/mi&gt;&lt;mi&gt;j&lt;/mi&gt;&lt;/mrow&gt;&lt;mi mathcolor=&quot;#FFFFFF&quot;&gt;L&lt;/mi&gt;&lt;/msubsup&gt;&lt;/math&gt;" id="423" name="Google Shape;423;p58" title="large w subscript i j end subscript superscript L"/>
          <p:cNvPicPr preferRelativeResize="0"/>
          <p:nvPr/>
        </p:nvPicPr>
        <p:blipFill>
          <a:blip r:embed="rId3">
            <a:alphaModFix/>
          </a:blip>
          <a:stretch>
            <a:fillRect/>
          </a:stretch>
        </p:blipFill>
        <p:spPr>
          <a:xfrm>
            <a:off x="499699" y="1026025"/>
            <a:ext cx="589782" cy="779100"/>
          </a:xfrm>
          <a:prstGeom prst="rect">
            <a:avLst/>
          </a:prstGeom>
          <a:noFill/>
          <a:ln>
            <a:noFill/>
          </a:ln>
        </p:spPr>
      </p:pic>
      <p:pic>
        <p:nvPicPr>
          <p:cNvPr descr="&lt;math xmlns=&quot;http://www.w3.org/1998/Math/MathML&quot;&gt;&lt;msubsup&gt;&lt;mo mathcolor=&quot;#FFFFFF&quot; largeop=&quot;true&quot;&gt;b&lt;/mo&gt;&lt;mi mathcolor=&quot;#FFFFFF&quot;&gt;j&lt;/mi&gt;&lt;mi mathcolor=&quot;#FFFFFF&quot;&gt;L&lt;/mi&gt;&lt;/msubsup&gt;&lt;/math&gt;" id="424" name="Google Shape;424;p58" title="large b subscript j superscript L"/>
          <p:cNvPicPr preferRelativeResize="0"/>
          <p:nvPr/>
        </p:nvPicPr>
        <p:blipFill>
          <a:blip r:embed="rId4">
            <a:alphaModFix/>
          </a:blip>
          <a:stretch>
            <a:fillRect/>
          </a:stretch>
        </p:blipFill>
        <p:spPr>
          <a:xfrm>
            <a:off x="538150" y="2151225"/>
            <a:ext cx="498793" cy="833900"/>
          </a:xfrm>
          <a:prstGeom prst="rect">
            <a:avLst/>
          </a:prstGeom>
          <a:noFill/>
          <a:ln>
            <a:noFill/>
          </a:ln>
        </p:spPr>
      </p:pic>
      <p:pic>
        <p:nvPicPr>
          <p:cNvPr descr="&lt;math xmlns=&quot;http://www.w3.org/1998/Math/MathML&quot;&gt;&lt;msubsup&gt;&lt;mo mathcolor=&quot;#FFFFFF&quot; largeop=&quot;true&quot;&gt;a&lt;/mo&gt;&lt;mi mathcolor=&quot;#FFFFFF&quot;&gt;j&lt;/mi&gt;&lt;mi mathcolor=&quot;#FFFFFF&quot;&gt;L&lt;/mi&gt;&lt;/msubsup&gt;&lt;/math&gt;" id="425" name="Google Shape;425;p58" title="large a subscript j superscript L"/>
          <p:cNvPicPr preferRelativeResize="0"/>
          <p:nvPr/>
        </p:nvPicPr>
        <p:blipFill>
          <a:blip r:embed="rId5">
            <a:alphaModFix/>
          </a:blip>
          <a:stretch>
            <a:fillRect/>
          </a:stretch>
        </p:blipFill>
        <p:spPr>
          <a:xfrm>
            <a:off x="552723" y="3338323"/>
            <a:ext cx="498800" cy="889512"/>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p59"/>
          <p:cNvSpPr txBox="1"/>
          <p:nvPr>
            <p:ph type="title"/>
          </p:nvPr>
        </p:nvSpPr>
        <p:spPr>
          <a:xfrm>
            <a:off x="164000" y="1496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Notations</a:t>
            </a:r>
            <a:endParaRPr/>
          </a:p>
        </p:txBody>
      </p:sp>
      <p:pic>
        <p:nvPicPr>
          <p:cNvPr id="431" name="Google Shape;431;p59"/>
          <p:cNvPicPr preferRelativeResize="0"/>
          <p:nvPr/>
        </p:nvPicPr>
        <p:blipFill>
          <a:blip r:embed="rId3">
            <a:alphaModFix/>
          </a:blip>
          <a:stretch>
            <a:fillRect/>
          </a:stretch>
        </p:blipFill>
        <p:spPr>
          <a:xfrm>
            <a:off x="1318000" y="722325"/>
            <a:ext cx="6981514" cy="4099001"/>
          </a:xfrm>
          <a:prstGeom prst="rect">
            <a:avLst/>
          </a:prstGeom>
          <a:noFill/>
          <a:ln>
            <a:noFill/>
          </a:ln>
        </p:spPr>
      </p:pic>
      <p:pic>
        <p:nvPicPr>
          <p:cNvPr descr="&lt;math xmlns=&quot;http://www.w3.org/1998/Math/MathML&quot;&gt;&lt;msubsup&gt;&lt;mo largeop=&quot;true&quot;&gt;a&lt;/mo&gt;&lt;mn&gt;0&lt;/mn&gt;&lt;mn&gt;1&lt;/mn&gt;&lt;/msubsup&gt;&lt;/math&gt;" id="432" name="Google Shape;432;p59" title="large a subscript 0 superscript 1"/>
          <p:cNvPicPr preferRelativeResize="0"/>
          <p:nvPr/>
        </p:nvPicPr>
        <p:blipFill>
          <a:blip r:embed="rId4">
            <a:alphaModFix/>
          </a:blip>
          <a:stretch>
            <a:fillRect/>
          </a:stretch>
        </p:blipFill>
        <p:spPr>
          <a:xfrm>
            <a:off x="3725775" y="879319"/>
            <a:ext cx="262125" cy="451675"/>
          </a:xfrm>
          <a:prstGeom prst="rect">
            <a:avLst/>
          </a:prstGeom>
          <a:noFill/>
          <a:ln>
            <a:noFill/>
          </a:ln>
        </p:spPr>
      </p:pic>
      <p:pic>
        <p:nvPicPr>
          <p:cNvPr descr="&lt;math xmlns=&quot;http://www.w3.org/1998/Math/MathML&quot;&gt;&lt;msubsup&gt;&lt;mo largeop=&quot;true&quot;&gt;a&lt;/mo&gt;&lt;mn&gt;3&lt;/mn&gt;&lt;mn&gt;2&lt;/mn&gt;&lt;/msubsup&gt;&lt;/math&gt;" id="433" name="Google Shape;433;p59" title="large a subscript 3 superscript 2"/>
          <p:cNvPicPr preferRelativeResize="0"/>
          <p:nvPr/>
        </p:nvPicPr>
        <p:blipFill>
          <a:blip r:embed="rId5">
            <a:alphaModFix/>
          </a:blip>
          <a:stretch>
            <a:fillRect/>
          </a:stretch>
        </p:blipFill>
        <p:spPr>
          <a:xfrm>
            <a:off x="5672025" y="4124825"/>
            <a:ext cx="262125" cy="449352"/>
          </a:xfrm>
          <a:prstGeom prst="rect">
            <a:avLst/>
          </a:prstGeom>
          <a:noFill/>
          <a:ln>
            <a:noFill/>
          </a:ln>
        </p:spPr>
      </p:pic>
      <p:cxnSp>
        <p:nvCxnSpPr>
          <p:cNvPr id="434" name="Google Shape;434;p59"/>
          <p:cNvCxnSpPr/>
          <p:nvPr/>
        </p:nvCxnSpPr>
        <p:spPr>
          <a:xfrm rot="10800000">
            <a:off x="4145000" y="1127100"/>
            <a:ext cx="1302600" cy="3121500"/>
          </a:xfrm>
          <a:prstGeom prst="straightConnector1">
            <a:avLst/>
          </a:prstGeom>
          <a:noFill/>
          <a:ln cap="flat" cmpd="sng" w="38100">
            <a:solidFill>
              <a:srgbClr val="FF0000"/>
            </a:solidFill>
            <a:prstDash val="solid"/>
            <a:round/>
            <a:headEnd len="med" w="med" type="none"/>
            <a:tailEnd len="med" w="med" type="none"/>
          </a:ln>
        </p:spPr>
      </p:cxnSp>
      <p:pic>
        <p:nvPicPr>
          <p:cNvPr descr="&lt;math xmlns=&quot;http://www.w3.org/1998/Math/MathML&quot;&gt;&lt;msubsup&gt;&lt;mo largeop=&quot;true&quot;&gt;w&lt;/mo&gt;&lt;mn&gt;30&lt;/mn&gt;&lt;mn&gt;2&lt;/mn&gt;&lt;/msubsup&gt;&lt;/math&gt;" id="435" name="Google Shape;435;p59" title="large w subscript 30 superscript 2"/>
          <p:cNvPicPr preferRelativeResize="0"/>
          <p:nvPr/>
        </p:nvPicPr>
        <p:blipFill>
          <a:blip r:embed="rId6">
            <a:alphaModFix/>
          </a:blip>
          <a:stretch>
            <a:fillRect/>
          </a:stretch>
        </p:blipFill>
        <p:spPr>
          <a:xfrm>
            <a:off x="5240650" y="3527775"/>
            <a:ext cx="447016" cy="449350"/>
          </a:xfrm>
          <a:prstGeom prst="rect">
            <a:avLst/>
          </a:prstGeom>
          <a:noFill/>
          <a:ln>
            <a:noFill/>
          </a:ln>
        </p:spPr>
      </p:pic>
      <p:pic>
        <p:nvPicPr>
          <p:cNvPr descr="&lt;math xmlns=&quot;http://www.w3.org/1998/Math/MathML&quot;&gt;&lt;msubsup&gt;&lt;mo largeop=&quot;true&quot;&gt;a&lt;/mo&gt;&lt;mn&gt;0&lt;/mn&gt;&lt;mn&gt;1&lt;/mn&gt;&lt;/msubsup&gt;&lt;mo&gt;=&lt;/mo&gt;&lt;mi&gt;g&lt;/mi&gt;&lt;mfenced&gt;&lt;msubsup&gt;&lt;mo largeop=&quot;true&quot;&gt;z&lt;/mo&gt;&lt;mn&gt;0&lt;/mn&gt;&lt;mn&gt;1&lt;/mn&gt;&lt;/msubsup&gt;&lt;/mfenced&gt;&lt;/math&gt;" id="436" name="Google Shape;436;p59" title="large a subscript 0 superscript 1 equals g open parentheses large z subscript 0 superscript 1 close parentheses"/>
          <p:cNvPicPr preferRelativeResize="0"/>
          <p:nvPr/>
        </p:nvPicPr>
        <p:blipFill>
          <a:blip r:embed="rId7">
            <a:alphaModFix/>
          </a:blip>
          <a:stretch>
            <a:fillRect/>
          </a:stretch>
        </p:blipFill>
        <p:spPr>
          <a:xfrm>
            <a:off x="6700200" y="830240"/>
            <a:ext cx="1433423" cy="6541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sp>
        <p:nvSpPr>
          <p:cNvPr id="441" name="Google Shape;441;p60"/>
          <p:cNvSpPr txBox="1"/>
          <p:nvPr>
            <p:ph type="title"/>
          </p:nvPr>
        </p:nvSpPr>
        <p:spPr>
          <a:xfrm>
            <a:off x="311700" y="1014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are weights?</a:t>
            </a:r>
            <a:endParaRPr/>
          </a:p>
          <a:p>
            <a:pPr indent="0" lvl="0" marL="0" rtl="0" algn="l">
              <a:spcBef>
                <a:spcPts val="0"/>
              </a:spcBef>
              <a:spcAft>
                <a:spcPts val="0"/>
              </a:spcAft>
              <a:buNone/>
            </a:pPr>
            <a:r>
              <a:t/>
            </a:r>
            <a:endParaRPr/>
          </a:p>
        </p:txBody>
      </p:sp>
      <p:cxnSp>
        <p:nvCxnSpPr>
          <p:cNvPr id="442" name="Google Shape;442;p60"/>
          <p:cNvCxnSpPr/>
          <p:nvPr/>
        </p:nvCxnSpPr>
        <p:spPr>
          <a:xfrm rot="10800000">
            <a:off x="5543175" y="1155425"/>
            <a:ext cx="0" cy="3214800"/>
          </a:xfrm>
          <a:prstGeom prst="straightConnector1">
            <a:avLst/>
          </a:prstGeom>
          <a:noFill/>
          <a:ln cap="flat" cmpd="sng" w="28575">
            <a:solidFill>
              <a:srgbClr val="FFFFFF"/>
            </a:solidFill>
            <a:prstDash val="solid"/>
            <a:round/>
            <a:headEnd len="med" w="med" type="none"/>
            <a:tailEnd len="med" w="med" type="triangle"/>
          </a:ln>
        </p:spPr>
      </p:cxnSp>
      <p:cxnSp>
        <p:nvCxnSpPr>
          <p:cNvPr id="443" name="Google Shape;443;p60"/>
          <p:cNvCxnSpPr/>
          <p:nvPr/>
        </p:nvCxnSpPr>
        <p:spPr>
          <a:xfrm rot="10800000">
            <a:off x="7150575" y="2762825"/>
            <a:ext cx="0" cy="3214800"/>
          </a:xfrm>
          <a:prstGeom prst="straightConnector1">
            <a:avLst/>
          </a:prstGeom>
          <a:noFill/>
          <a:ln cap="flat" cmpd="sng" w="28575">
            <a:solidFill>
              <a:srgbClr val="FFFFFF"/>
            </a:solidFill>
            <a:prstDash val="solid"/>
            <a:round/>
            <a:headEnd len="med" w="med" type="none"/>
            <a:tailEnd len="med" w="med" type="triangle"/>
          </a:ln>
        </p:spPr>
      </p:cxnSp>
      <p:sp>
        <p:nvSpPr>
          <p:cNvPr id="444" name="Google Shape;444;p60"/>
          <p:cNvSpPr/>
          <p:nvPr/>
        </p:nvSpPr>
        <p:spPr>
          <a:xfrm>
            <a:off x="7387775" y="1407500"/>
            <a:ext cx="112800" cy="1131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0000"/>
              </a:solidFill>
            </a:endParaRPr>
          </a:p>
        </p:txBody>
      </p:sp>
      <p:sp>
        <p:nvSpPr>
          <p:cNvPr id="445" name="Google Shape;445;p60"/>
          <p:cNvSpPr/>
          <p:nvPr/>
        </p:nvSpPr>
        <p:spPr>
          <a:xfrm>
            <a:off x="6970175" y="1968250"/>
            <a:ext cx="112800" cy="1131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0000"/>
              </a:solidFill>
            </a:endParaRPr>
          </a:p>
        </p:txBody>
      </p:sp>
      <p:sp>
        <p:nvSpPr>
          <p:cNvPr id="446" name="Google Shape;446;p60"/>
          <p:cNvSpPr/>
          <p:nvPr/>
        </p:nvSpPr>
        <p:spPr>
          <a:xfrm>
            <a:off x="7274975" y="2571750"/>
            <a:ext cx="112800" cy="1131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0000"/>
              </a:solidFill>
            </a:endParaRPr>
          </a:p>
        </p:txBody>
      </p:sp>
      <p:sp>
        <p:nvSpPr>
          <p:cNvPr id="447" name="Google Shape;447;p60"/>
          <p:cNvSpPr/>
          <p:nvPr/>
        </p:nvSpPr>
        <p:spPr>
          <a:xfrm>
            <a:off x="6443475" y="2938925"/>
            <a:ext cx="112800" cy="1131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0000"/>
              </a:solidFill>
            </a:endParaRPr>
          </a:p>
        </p:txBody>
      </p:sp>
      <p:sp>
        <p:nvSpPr>
          <p:cNvPr id="448" name="Google Shape;448;p60"/>
          <p:cNvSpPr/>
          <p:nvPr/>
        </p:nvSpPr>
        <p:spPr>
          <a:xfrm>
            <a:off x="6639300" y="3474725"/>
            <a:ext cx="112800" cy="1131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0000"/>
              </a:solidFill>
            </a:endParaRPr>
          </a:p>
        </p:txBody>
      </p:sp>
      <p:sp>
        <p:nvSpPr>
          <p:cNvPr id="449" name="Google Shape;449;p60"/>
          <p:cNvSpPr/>
          <p:nvPr/>
        </p:nvSpPr>
        <p:spPr>
          <a:xfrm>
            <a:off x="6235650" y="3629150"/>
            <a:ext cx="112800" cy="1131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0000"/>
              </a:solidFill>
            </a:endParaRPr>
          </a:p>
        </p:txBody>
      </p:sp>
      <p:sp>
        <p:nvSpPr>
          <p:cNvPr id="450" name="Google Shape;450;p60"/>
          <p:cNvSpPr/>
          <p:nvPr/>
        </p:nvSpPr>
        <p:spPr>
          <a:xfrm>
            <a:off x="6692300" y="2182875"/>
            <a:ext cx="112800" cy="113100"/>
          </a:xfrm>
          <a:prstGeom prst="ellipse">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0000"/>
              </a:solidFill>
            </a:endParaRPr>
          </a:p>
        </p:txBody>
      </p:sp>
      <p:sp>
        <p:nvSpPr>
          <p:cNvPr id="451" name="Google Shape;451;p60"/>
          <p:cNvSpPr/>
          <p:nvPr/>
        </p:nvSpPr>
        <p:spPr>
          <a:xfrm>
            <a:off x="5801950" y="3833525"/>
            <a:ext cx="112800" cy="1131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0000"/>
              </a:solidFill>
            </a:endParaRPr>
          </a:p>
        </p:txBody>
      </p:sp>
      <p:sp>
        <p:nvSpPr>
          <p:cNvPr id="452" name="Google Shape;452;p60"/>
          <p:cNvSpPr/>
          <p:nvPr/>
        </p:nvSpPr>
        <p:spPr>
          <a:xfrm>
            <a:off x="6406150" y="3990775"/>
            <a:ext cx="112800" cy="1131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0000"/>
              </a:solidFill>
            </a:endParaRPr>
          </a:p>
        </p:txBody>
      </p:sp>
      <p:sp>
        <p:nvSpPr>
          <p:cNvPr id="453" name="Google Shape;453;p60"/>
          <p:cNvSpPr/>
          <p:nvPr/>
        </p:nvSpPr>
        <p:spPr>
          <a:xfrm>
            <a:off x="6037225" y="4103875"/>
            <a:ext cx="112800" cy="1131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0000"/>
              </a:solidFill>
            </a:endParaRPr>
          </a:p>
        </p:txBody>
      </p:sp>
      <p:sp>
        <p:nvSpPr>
          <p:cNvPr id="454" name="Google Shape;454;p60"/>
          <p:cNvSpPr/>
          <p:nvPr/>
        </p:nvSpPr>
        <p:spPr>
          <a:xfrm>
            <a:off x="6970175" y="2938925"/>
            <a:ext cx="112800" cy="1131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0000"/>
              </a:solidFill>
            </a:endParaRPr>
          </a:p>
        </p:txBody>
      </p:sp>
      <p:sp>
        <p:nvSpPr>
          <p:cNvPr id="455" name="Google Shape;455;p60"/>
          <p:cNvSpPr/>
          <p:nvPr/>
        </p:nvSpPr>
        <p:spPr>
          <a:xfrm>
            <a:off x="7500575" y="1780650"/>
            <a:ext cx="112800" cy="1131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0000"/>
              </a:solidFill>
            </a:endParaRPr>
          </a:p>
        </p:txBody>
      </p:sp>
      <p:cxnSp>
        <p:nvCxnSpPr>
          <p:cNvPr id="456" name="Google Shape;456;p60"/>
          <p:cNvCxnSpPr/>
          <p:nvPr/>
        </p:nvCxnSpPr>
        <p:spPr>
          <a:xfrm flipH="1" rot="10800000">
            <a:off x="5638725" y="1598675"/>
            <a:ext cx="2259000" cy="2667300"/>
          </a:xfrm>
          <a:prstGeom prst="straightConnector1">
            <a:avLst/>
          </a:prstGeom>
          <a:noFill/>
          <a:ln cap="flat" cmpd="sng" w="28575">
            <a:solidFill>
              <a:srgbClr val="00FFFF"/>
            </a:solidFill>
            <a:prstDash val="solid"/>
            <a:round/>
            <a:headEnd len="med" w="med" type="none"/>
            <a:tailEnd len="med" w="med" type="none"/>
          </a:ln>
        </p:spPr>
      </p:cxnSp>
      <p:sp>
        <p:nvSpPr>
          <p:cNvPr id="457" name="Google Shape;457;p60"/>
          <p:cNvSpPr txBox="1"/>
          <p:nvPr>
            <p:ph type="title"/>
          </p:nvPr>
        </p:nvSpPr>
        <p:spPr>
          <a:xfrm>
            <a:off x="381225" y="817050"/>
            <a:ext cx="4353900" cy="1479000"/>
          </a:xfrm>
          <a:prstGeom prst="rect">
            <a:avLst/>
          </a:prstGeom>
        </p:spPr>
        <p:txBody>
          <a:bodyPr anchorCtr="0" anchor="t" bIns="91425" lIns="91425" spcFirstLastPara="1" rIns="91425" wrap="square" tIns="91425">
            <a:normAutofit fontScale="90000"/>
          </a:bodyPr>
          <a:lstStyle/>
          <a:p>
            <a:pPr indent="-325755" lvl="0" marL="457200" rtl="0" algn="l">
              <a:spcBef>
                <a:spcPts val="0"/>
              </a:spcBef>
              <a:spcAft>
                <a:spcPts val="0"/>
              </a:spcAft>
              <a:buSzPct val="100000"/>
              <a:buChar char="●"/>
            </a:pPr>
            <a:r>
              <a:rPr lang="en" sz="1700"/>
              <a:t>Gives us control over output given an input x</a:t>
            </a:r>
            <a:endParaRPr sz="1700"/>
          </a:p>
          <a:p>
            <a:pPr indent="-325755" lvl="0" marL="457200" rtl="0" algn="l">
              <a:spcBef>
                <a:spcPts val="0"/>
              </a:spcBef>
              <a:spcAft>
                <a:spcPts val="0"/>
              </a:spcAft>
              <a:buSzPct val="100000"/>
              <a:buChar char="●"/>
            </a:pPr>
            <a:r>
              <a:rPr lang="en" sz="1700"/>
              <a:t>Controls how much the output is ‘sensitive’ to a given input</a:t>
            </a:r>
            <a:endParaRPr sz="1700"/>
          </a:p>
          <a:p>
            <a:pPr indent="-325755" lvl="0" marL="457200" rtl="0" algn="l">
              <a:spcBef>
                <a:spcPts val="0"/>
              </a:spcBef>
              <a:spcAft>
                <a:spcPts val="0"/>
              </a:spcAft>
              <a:buSzPct val="100000"/>
              <a:buChar char="●"/>
            </a:pPr>
            <a:r>
              <a:rPr lang="en" sz="1700"/>
              <a:t>Helps to generate a prediction function</a:t>
            </a:r>
            <a:endParaRPr sz="1700"/>
          </a:p>
          <a:p>
            <a:pPr indent="0" lvl="0" marL="0" rtl="0" algn="l">
              <a:spcBef>
                <a:spcPts val="0"/>
              </a:spcBef>
              <a:spcAft>
                <a:spcPts val="0"/>
              </a:spcAft>
              <a:buNone/>
            </a:pPr>
            <a:r>
              <a:t/>
            </a:r>
            <a:endParaRPr sz="1700"/>
          </a:p>
          <a:p>
            <a:pPr indent="0" lvl="0" marL="0" rtl="0" algn="l">
              <a:spcBef>
                <a:spcPts val="0"/>
              </a:spcBef>
              <a:spcAft>
                <a:spcPts val="0"/>
              </a:spcAft>
              <a:buNone/>
            </a:pPr>
            <a:r>
              <a:t/>
            </a:r>
            <a:endParaRPr sz="3100"/>
          </a:p>
        </p:txBody>
      </p:sp>
      <p:pic>
        <p:nvPicPr>
          <p:cNvPr descr="&lt;math xmlns=&quot;http://www.w3.org/1998/Math/MathML&quot;&gt;&lt;mi mathcolor=&quot;#FFFFFF&quot;&gt;y&lt;/mi&gt;&lt;mo mathcolor=&quot;#FFFFFF&quot;&gt;=&lt;/mo&gt;&lt;mi mathcolor=&quot;#FFFFFF&quot;&gt;m&lt;/mi&gt;&lt;mi mathcolor=&quot;#FFFFFF&quot;&gt;x&lt;/mi&gt;&lt;mo mathcolor=&quot;#FFFFFF&quot;&gt;,&lt;/mo&gt;&lt;mo mathcolor=&quot;#FFFFFF&quot;&gt;&amp;#xA0;&lt;/mo&gt;&lt;mi mathcolor=&quot;#FFFFFF&quot;&gt;m&lt;/mi&gt;&lt;mo mathcolor=&quot;#FFFFFF&quot;&gt;=&lt;/mo&gt;&lt;mn mathcolor=&quot;#FFFFFF&quot;&gt;1&lt;/mn&gt;&lt;/math&gt;" id="458" name="Google Shape;458;p60" title="y equals m x comma space m equals 1"/>
          <p:cNvPicPr preferRelativeResize="0"/>
          <p:nvPr/>
        </p:nvPicPr>
        <p:blipFill>
          <a:blip r:embed="rId3">
            <a:alphaModFix/>
          </a:blip>
          <a:stretch>
            <a:fillRect/>
          </a:stretch>
        </p:blipFill>
        <p:spPr>
          <a:xfrm>
            <a:off x="1247200" y="2938913"/>
            <a:ext cx="2506504" cy="402669"/>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sp>
        <p:nvSpPr>
          <p:cNvPr id="463" name="Google Shape;463;p61"/>
          <p:cNvSpPr txBox="1"/>
          <p:nvPr>
            <p:ph type="title"/>
          </p:nvPr>
        </p:nvSpPr>
        <p:spPr>
          <a:xfrm>
            <a:off x="311700" y="1014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are weights?</a:t>
            </a:r>
            <a:endParaRPr/>
          </a:p>
          <a:p>
            <a:pPr indent="0" lvl="0" marL="0" rtl="0" algn="l">
              <a:spcBef>
                <a:spcPts val="0"/>
              </a:spcBef>
              <a:spcAft>
                <a:spcPts val="0"/>
              </a:spcAft>
              <a:buNone/>
            </a:pPr>
            <a:r>
              <a:t/>
            </a:r>
            <a:endParaRPr/>
          </a:p>
        </p:txBody>
      </p:sp>
      <p:cxnSp>
        <p:nvCxnSpPr>
          <p:cNvPr id="464" name="Google Shape;464;p61"/>
          <p:cNvCxnSpPr/>
          <p:nvPr/>
        </p:nvCxnSpPr>
        <p:spPr>
          <a:xfrm rot="10800000">
            <a:off x="5543175" y="1155425"/>
            <a:ext cx="0" cy="3214800"/>
          </a:xfrm>
          <a:prstGeom prst="straightConnector1">
            <a:avLst/>
          </a:prstGeom>
          <a:noFill/>
          <a:ln cap="flat" cmpd="sng" w="28575">
            <a:solidFill>
              <a:srgbClr val="FFFFFF"/>
            </a:solidFill>
            <a:prstDash val="solid"/>
            <a:round/>
            <a:headEnd len="med" w="med" type="none"/>
            <a:tailEnd len="med" w="med" type="triangle"/>
          </a:ln>
        </p:spPr>
      </p:cxnSp>
      <p:cxnSp>
        <p:nvCxnSpPr>
          <p:cNvPr id="465" name="Google Shape;465;p61"/>
          <p:cNvCxnSpPr/>
          <p:nvPr/>
        </p:nvCxnSpPr>
        <p:spPr>
          <a:xfrm rot="10800000">
            <a:off x="7150575" y="2762825"/>
            <a:ext cx="0" cy="3214800"/>
          </a:xfrm>
          <a:prstGeom prst="straightConnector1">
            <a:avLst/>
          </a:prstGeom>
          <a:noFill/>
          <a:ln cap="flat" cmpd="sng" w="28575">
            <a:solidFill>
              <a:srgbClr val="FFFFFF"/>
            </a:solidFill>
            <a:prstDash val="solid"/>
            <a:round/>
            <a:headEnd len="med" w="med" type="none"/>
            <a:tailEnd len="med" w="med" type="triangle"/>
          </a:ln>
        </p:spPr>
      </p:cxnSp>
      <p:sp>
        <p:nvSpPr>
          <p:cNvPr id="466" name="Google Shape;466;p61"/>
          <p:cNvSpPr/>
          <p:nvPr/>
        </p:nvSpPr>
        <p:spPr>
          <a:xfrm>
            <a:off x="7031550" y="1507625"/>
            <a:ext cx="112800" cy="1131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0000"/>
              </a:solidFill>
            </a:endParaRPr>
          </a:p>
        </p:txBody>
      </p:sp>
      <p:sp>
        <p:nvSpPr>
          <p:cNvPr id="467" name="Google Shape;467;p61"/>
          <p:cNvSpPr/>
          <p:nvPr/>
        </p:nvSpPr>
        <p:spPr>
          <a:xfrm>
            <a:off x="6711825" y="1294400"/>
            <a:ext cx="112800" cy="1131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0000"/>
              </a:solidFill>
            </a:endParaRPr>
          </a:p>
        </p:txBody>
      </p:sp>
      <p:sp>
        <p:nvSpPr>
          <p:cNvPr id="468" name="Google Shape;468;p61"/>
          <p:cNvSpPr/>
          <p:nvPr/>
        </p:nvSpPr>
        <p:spPr>
          <a:xfrm>
            <a:off x="6599025" y="2402100"/>
            <a:ext cx="112800" cy="1131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0000"/>
              </a:solidFill>
            </a:endParaRPr>
          </a:p>
        </p:txBody>
      </p:sp>
      <p:sp>
        <p:nvSpPr>
          <p:cNvPr id="469" name="Google Shape;469;p61"/>
          <p:cNvSpPr/>
          <p:nvPr/>
        </p:nvSpPr>
        <p:spPr>
          <a:xfrm>
            <a:off x="5915575" y="4152875"/>
            <a:ext cx="112800" cy="1131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0000"/>
              </a:solidFill>
            </a:endParaRPr>
          </a:p>
        </p:txBody>
      </p:sp>
      <p:sp>
        <p:nvSpPr>
          <p:cNvPr id="470" name="Google Shape;470;p61"/>
          <p:cNvSpPr/>
          <p:nvPr/>
        </p:nvSpPr>
        <p:spPr>
          <a:xfrm>
            <a:off x="6235650" y="3037625"/>
            <a:ext cx="112800" cy="1131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0000"/>
              </a:solidFill>
            </a:endParaRPr>
          </a:p>
        </p:txBody>
      </p:sp>
      <p:sp>
        <p:nvSpPr>
          <p:cNvPr id="471" name="Google Shape;471;p61"/>
          <p:cNvSpPr/>
          <p:nvPr/>
        </p:nvSpPr>
        <p:spPr>
          <a:xfrm>
            <a:off x="6235650" y="3629150"/>
            <a:ext cx="112800" cy="1131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0000"/>
              </a:solidFill>
            </a:endParaRPr>
          </a:p>
        </p:txBody>
      </p:sp>
      <p:sp>
        <p:nvSpPr>
          <p:cNvPr id="472" name="Google Shape;472;p61"/>
          <p:cNvSpPr/>
          <p:nvPr/>
        </p:nvSpPr>
        <p:spPr>
          <a:xfrm>
            <a:off x="6235650" y="1705025"/>
            <a:ext cx="112800" cy="113100"/>
          </a:xfrm>
          <a:prstGeom prst="ellipse">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0000"/>
              </a:solidFill>
            </a:endParaRPr>
          </a:p>
        </p:txBody>
      </p:sp>
      <p:sp>
        <p:nvSpPr>
          <p:cNvPr id="473" name="Google Shape;473;p61"/>
          <p:cNvSpPr/>
          <p:nvPr/>
        </p:nvSpPr>
        <p:spPr>
          <a:xfrm>
            <a:off x="5758500" y="3361625"/>
            <a:ext cx="112800" cy="1131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0000"/>
              </a:solidFill>
            </a:endParaRPr>
          </a:p>
        </p:txBody>
      </p:sp>
      <p:sp>
        <p:nvSpPr>
          <p:cNvPr id="474" name="Google Shape;474;p61"/>
          <p:cNvSpPr/>
          <p:nvPr/>
        </p:nvSpPr>
        <p:spPr>
          <a:xfrm>
            <a:off x="5719775" y="2875775"/>
            <a:ext cx="112800" cy="1131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0000"/>
              </a:solidFill>
            </a:endParaRPr>
          </a:p>
        </p:txBody>
      </p:sp>
      <p:sp>
        <p:nvSpPr>
          <p:cNvPr id="475" name="Google Shape;475;p61"/>
          <p:cNvSpPr/>
          <p:nvPr/>
        </p:nvSpPr>
        <p:spPr>
          <a:xfrm>
            <a:off x="5638725" y="3869275"/>
            <a:ext cx="112800" cy="1131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0000"/>
              </a:solidFill>
            </a:endParaRPr>
          </a:p>
        </p:txBody>
      </p:sp>
      <p:sp>
        <p:nvSpPr>
          <p:cNvPr id="476" name="Google Shape;476;p61"/>
          <p:cNvSpPr/>
          <p:nvPr/>
        </p:nvSpPr>
        <p:spPr>
          <a:xfrm>
            <a:off x="6150025" y="2140850"/>
            <a:ext cx="112800" cy="1131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0000"/>
              </a:solidFill>
            </a:endParaRPr>
          </a:p>
        </p:txBody>
      </p:sp>
      <p:sp>
        <p:nvSpPr>
          <p:cNvPr id="477" name="Google Shape;477;p61"/>
          <p:cNvSpPr/>
          <p:nvPr/>
        </p:nvSpPr>
        <p:spPr>
          <a:xfrm>
            <a:off x="6752100" y="2027750"/>
            <a:ext cx="112800" cy="1131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0000"/>
              </a:solidFill>
            </a:endParaRPr>
          </a:p>
        </p:txBody>
      </p:sp>
      <p:cxnSp>
        <p:nvCxnSpPr>
          <p:cNvPr id="478" name="Google Shape;478;p61"/>
          <p:cNvCxnSpPr>
            <a:endCxn id="467" idx="1"/>
          </p:cNvCxnSpPr>
          <p:nvPr/>
        </p:nvCxnSpPr>
        <p:spPr>
          <a:xfrm flipH="1" rot="10800000">
            <a:off x="5638744" y="1310963"/>
            <a:ext cx="1089600" cy="2955000"/>
          </a:xfrm>
          <a:prstGeom prst="straightConnector1">
            <a:avLst/>
          </a:prstGeom>
          <a:noFill/>
          <a:ln cap="flat" cmpd="sng" w="28575">
            <a:solidFill>
              <a:srgbClr val="00FFFF"/>
            </a:solidFill>
            <a:prstDash val="solid"/>
            <a:round/>
            <a:headEnd len="med" w="med" type="none"/>
            <a:tailEnd len="med" w="med" type="none"/>
          </a:ln>
        </p:spPr>
      </p:cxnSp>
      <p:sp>
        <p:nvSpPr>
          <p:cNvPr id="479" name="Google Shape;479;p61"/>
          <p:cNvSpPr txBox="1"/>
          <p:nvPr>
            <p:ph type="title"/>
          </p:nvPr>
        </p:nvSpPr>
        <p:spPr>
          <a:xfrm>
            <a:off x="381225" y="817050"/>
            <a:ext cx="4353900" cy="1479000"/>
          </a:xfrm>
          <a:prstGeom prst="rect">
            <a:avLst/>
          </a:prstGeom>
        </p:spPr>
        <p:txBody>
          <a:bodyPr anchorCtr="0" anchor="t" bIns="91425" lIns="91425" spcFirstLastPara="1" rIns="91425" wrap="square" tIns="91425">
            <a:normAutofit fontScale="90000"/>
          </a:bodyPr>
          <a:lstStyle/>
          <a:p>
            <a:pPr indent="-325755" lvl="0" marL="457200" rtl="0" algn="l">
              <a:spcBef>
                <a:spcPts val="0"/>
              </a:spcBef>
              <a:spcAft>
                <a:spcPts val="0"/>
              </a:spcAft>
              <a:buSzPct val="100000"/>
              <a:buChar char="●"/>
            </a:pPr>
            <a:r>
              <a:rPr lang="en" sz="1700"/>
              <a:t>Gives us control over output given an input x</a:t>
            </a:r>
            <a:endParaRPr sz="1700"/>
          </a:p>
          <a:p>
            <a:pPr indent="-325755" lvl="0" marL="457200" rtl="0" algn="l">
              <a:spcBef>
                <a:spcPts val="0"/>
              </a:spcBef>
              <a:spcAft>
                <a:spcPts val="0"/>
              </a:spcAft>
              <a:buSzPct val="100000"/>
              <a:buChar char="●"/>
            </a:pPr>
            <a:r>
              <a:rPr lang="en" sz="1700"/>
              <a:t>Controls how much the output is ‘sensitive’ to a given input</a:t>
            </a:r>
            <a:endParaRPr sz="1700"/>
          </a:p>
          <a:p>
            <a:pPr indent="-325755" lvl="0" marL="457200" rtl="0" algn="l">
              <a:spcBef>
                <a:spcPts val="0"/>
              </a:spcBef>
              <a:spcAft>
                <a:spcPts val="0"/>
              </a:spcAft>
              <a:buSzPct val="100000"/>
              <a:buChar char="●"/>
            </a:pPr>
            <a:r>
              <a:rPr lang="en" sz="1700"/>
              <a:t>Helps to generate a prediction function</a:t>
            </a:r>
            <a:endParaRPr sz="1700"/>
          </a:p>
          <a:p>
            <a:pPr indent="0" lvl="0" marL="0" rtl="0" algn="l">
              <a:spcBef>
                <a:spcPts val="0"/>
              </a:spcBef>
              <a:spcAft>
                <a:spcPts val="0"/>
              </a:spcAft>
              <a:buNone/>
            </a:pPr>
            <a:r>
              <a:t/>
            </a:r>
            <a:endParaRPr sz="1700"/>
          </a:p>
          <a:p>
            <a:pPr indent="0" lvl="0" marL="0" rtl="0" algn="l">
              <a:spcBef>
                <a:spcPts val="0"/>
              </a:spcBef>
              <a:spcAft>
                <a:spcPts val="0"/>
              </a:spcAft>
              <a:buNone/>
            </a:pPr>
            <a:r>
              <a:t/>
            </a:r>
            <a:endParaRPr sz="3100"/>
          </a:p>
        </p:txBody>
      </p:sp>
      <p:pic>
        <p:nvPicPr>
          <p:cNvPr descr="&lt;math xmlns=&quot;http://www.w3.org/1998/Math/MathML&quot;&gt;&lt;mi mathcolor=&quot;#FFFFFF&quot;&gt;y&lt;/mi&gt;&lt;mo mathcolor=&quot;#FFFFFF&quot;&gt;=&lt;/mo&gt;&lt;mi mathcolor=&quot;#FFFFFF&quot;&gt;m&lt;/mi&gt;&lt;mi mathcolor=&quot;#FFFFFF&quot;&gt;x&lt;/mi&gt;&lt;mo mathcolor=&quot;#FFFFFF&quot;&gt;,&lt;/mo&gt;&lt;mo mathcolor=&quot;#FFFFFF&quot;&gt;&amp;#xA0;&lt;/mo&gt;&lt;mi mathcolor=&quot;#FFFFFF&quot;&gt;m&lt;/mi&gt;&lt;mo mathcolor=&quot;#FFFFFF&quot;&gt;=&lt;/mo&gt;&lt;mn mathcolor=&quot;#FFFFFF&quot;&gt;2&lt;/mn&gt;&lt;/math&gt;" id="480" name="Google Shape;480;p61" title="y equals m x comma space m equals 2"/>
          <p:cNvPicPr preferRelativeResize="0"/>
          <p:nvPr/>
        </p:nvPicPr>
        <p:blipFill>
          <a:blip r:embed="rId3">
            <a:alphaModFix/>
          </a:blip>
          <a:stretch>
            <a:fillRect/>
          </a:stretch>
        </p:blipFill>
        <p:spPr>
          <a:xfrm>
            <a:off x="1247200" y="2938913"/>
            <a:ext cx="2506504" cy="39814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4" name="Shape 484"/>
        <p:cNvGrpSpPr/>
        <p:nvPr/>
      </p:nvGrpSpPr>
      <p:grpSpPr>
        <a:xfrm>
          <a:off x="0" y="0"/>
          <a:ext cx="0" cy="0"/>
          <a:chOff x="0" y="0"/>
          <a:chExt cx="0" cy="0"/>
        </a:xfrm>
      </p:grpSpPr>
      <p:sp>
        <p:nvSpPr>
          <p:cNvPr id="485" name="Google Shape;485;p62"/>
          <p:cNvSpPr txBox="1"/>
          <p:nvPr>
            <p:ph type="title"/>
          </p:nvPr>
        </p:nvSpPr>
        <p:spPr>
          <a:xfrm>
            <a:off x="311700" y="1014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How do I deal with this !?</a:t>
            </a:r>
            <a:endParaRPr/>
          </a:p>
          <a:p>
            <a:pPr indent="0" lvl="0" marL="0" rtl="0" algn="l">
              <a:spcBef>
                <a:spcPts val="0"/>
              </a:spcBef>
              <a:spcAft>
                <a:spcPts val="0"/>
              </a:spcAft>
              <a:buNone/>
            </a:pPr>
            <a:r>
              <a:t/>
            </a:r>
            <a:endParaRPr/>
          </a:p>
        </p:txBody>
      </p:sp>
      <p:cxnSp>
        <p:nvCxnSpPr>
          <p:cNvPr id="486" name="Google Shape;486;p62"/>
          <p:cNvCxnSpPr/>
          <p:nvPr/>
        </p:nvCxnSpPr>
        <p:spPr>
          <a:xfrm rot="10800000">
            <a:off x="2964600" y="1177975"/>
            <a:ext cx="0" cy="3214800"/>
          </a:xfrm>
          <a:prstGeom prst="straightConnector1">
            <a:avLst/>
          </a:prstGeom>
          <a:noFill/>
          <a:ln cap="flat" cmpd="sng" w="28575">
            <a:solidFill>
              <a:srgbClr val="FFFFFF"/>
            </a:solidFill>
            <a:prstDash val="solid"/>
            <a:round/>
            <a:headEnd len="med" w="med" type="none"/>
            <a:tailEnd len="med" w="med" type="triangle"/>
          </a:ln>
        </p:spPr>
      </p:cxnSp>
      <p:cxnSp>
        <p:nvCxnSpPr>
          <p:cNvPr id="487" name="Google Shape;487;p62"/>
          <p:cNvCxnSpPr/>
          <p:nvPr/>
        </p:nvCxnSpPr>
        <p:spPr>
          <a:xfrm rot="10800000">
            <a:off x="4572000" y="2785375"/>
            <a:ext cx="0" cy="3214800"/>
          </a:xfrm>
          <a:prstGeom prst="straightConnector1">
            <a:avLst/>
          </a:prstGeom>
          <a:noFill/>
          <a:ln cap="flat" cmpd="sng" w="28575">
            <a:solidFill>
              <a:srgbClr val="FFFFFF"/>
            </a:solidFill>
            <a:prstDash val="solid"/>
            <a:round/>
            <a:headEnd len="med" w="med" type="none"/>
            <a:tailEnd len="med" w="med" type="triangle"/>
          </a:ln>
        </p:spPr>
      </p:cxnSp>
      <p:sp>
        <p:nvSpPr>
          <p:cNvPr id="488" name="Google Shape;488;p62"/>
          <p:cNvSpPr/>
          <p:nvPr/>
        </p:nvSpPr>
        <p:spPr>
          <a:xfrm>
            <a:off x="4618050" y="2659650"/>
            <a:ext cx="112800" cy="1131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0000"/>
              </a:solidFill>
            </a:endParaRPr>
          </a:p>
        </p:txBody>
      </p:sp>
      <p:sp>
        <p:nvSpPr>
          <p:cNvPr id="489" name="Google Shape;489;p62"/>
          <p:cNvSpPr/>
          <p:nvPr/>
        </p:nvSpPr>
        <p:spPr>
          <a:xfrm>
            <a:off x="4055075" y="3011425"/>
            <a:ext cx="112800" cy="1131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0000"/>
              </a:solidFill>
            </a:endParaRPr>
          </a:p>
        </p:txBody>
      </p:sp>
      <p:sp>
        <p:nvSpPr>
          <p:cNvPr id="490" name="Google Shape;490;p62"/>
          <p:cNvSpPr/>
          <p:nvPr/>
        </p:nvSpPr>
        <p:spPr>
          <a:xfrm>
            <a:off x="4776325" y="3271075"/>
            <a:ext cx="112800" cy="1131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0000"/>
              </a:solidFill>
            </a:endParaRPr>
          </a:p>
        </p:txBody>
      </p:sp>
      <p:sp>
        <p:nvSpPr>
          <p:cNvPr id="491" name="Google Shape;491;p62"/>
          <p:cNvSpPr/>
          <p:nvPr/>
        </p:nvSpPr>
        <p:spPr>
          <a:xfrm>
            <a:off x="4515600" y="3695300"/>
            <a:ext cx="112800" cy="1131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0000"/>
              </a:solidFill>
            </a:endParaRPr>
          </a:p>
        </p:txBody>
      </p:sp>
      <p:sp>
        <p:nvSpPr>
          <p:cNvPr id="492" name="Google Shape;492;p62"/>
          <p:cNvSpPr/>
          <p:nvPr/>
        </p:nvSpPr>
        <p:spPr>
          <a:xfrm>
            <a:off x="5446875" y="4004925"/>
            <a:ext cx="112800" cy="1131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0000"/>
              </a:solidFill>
            </a:endParaRPr>
          </a:p>
        </p:txBody>
      </p:sp>
      <p:sp>
        <p:nvSpPr>
          <p:cNvPr id="493" name="Google Shape;493;p62"/>
          <p:cNvSpPr/>
          <p:nvPr/>
        </p:nvSpPr>
        <p:spPr>
          <a:xfrm>
            <a:off x="5047200" y="3582200"/>
            <a:ext cx="112800" cy="1131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0000"/>
              </a:solidFill>
            </a:endParaRPr>
          </a:p>
        </p:txBody>
      </p:sp>
      <p:sp>
        <p:nvSpPr>
          <p:cNvPr id="494" name="Google Shape;494;p62"/>
          <p:cNvSpPr/>
          <p:nvPr/>
        </p:nvSpPr>
        <p:spPr>
          <a:xfrm>
            <a:off x="5290475" y="3384175"/>
            <a:ext cx="112800" cy="113100"/>
          </a:xfrm>
          <a:prstGeom prst="ellipse">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0000"/>
              </a:solidFill>
            </a:endParaRPr>
          </a:p>
        </p:txBody>
      </p:sp>
      <p:sp>
        <p:nvSpPr>
          <p:cNvPr id="495" name="Google Shape;495;p62"/>
          <p:cNvSpPr/>
          <p:nvPr/>
        </p:nvSpPr>
        <p:spPr>
          <a:xfrm>
            <a:off x="3942275" y="2385700"/>
            <a:ext cx="112800" cy="1131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0000"/>
              </a:solidFill>
            </a:endParaRPr>
          </a:p>
        </p:txBody>
      </p:sp>
      <p:sp>
        <p:nvSpPr>
          <p:cNvPr id="496" name="Google Shape;496;p62"/>
          <p:cNvSpPr/>
          <p:nvPr/>
        </p:nvSpPr>
        <p:spPr>
          <a:xfrm>
            <a:off x="4452975" y="2385700"/>
            <a:ext cx="112800" cy="1131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0000"/>
              </a:solidFill>
            </a:endParaRPr>
          </a:p>
        </p:txBody>
      </p:sp>
      <p:sp>
        <p:nvSpPr>
          <p:cNvPr id="497" name="Google Shape;497;p62"/>
          <p:cNvSpPr/>
          <p:nvPr/>
        </p:nvSpPr>
        <p:spPr>
          <a:xfrm>
            <a:off x="3449800" y="1840675"/>
            <a:ext cx="112800" cy="1131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0000"/>
              </a:solidFill>
            </a:endParaRPr>
          </a:p>
        </p:txBody>
      </p:sp>
      <p:sp>
        <p:nvSpPr>
          <p:cNvPr id="498" name="Google Shape;498;p62"/>
          <p:cNvSpPr/>
          <p:nvPr/>
        </p:nvSpPr>
        <p:spPr>
          <a:xfrm>
            <a:off x="3544275" y="2815025"/>
            <a:ext cx="112800" cy="1131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0000"/>
              </a:solidFill>
            </a:endParaRPr>
          </a:p>
        </p:txBody>
      </p:sp>
      <p:sp>
        <p:nvSpPr>
          <p:cNvPr id="499" name="Google Shape;499;p62"/>
          <p:cNvSpPr/>
          <p:nvPr/>
        </p:nvSpPr>
        <p:spPr>
          <a:xfrm>
            <a:off x="4340175" y="3271075"/>
            <a:ext cx="112800" cy="1131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0000"/>
              </a:solidFill>
            </a:endParaRPr>
          </a:p>
        </p:txBody>
      </p:sp>
      <p:cxnSp>
        <p:nvCxnSpPr>
          <p:cNvPr id="500" name="Google Shape;500;p62"/>
          <p:cNvCxnSpPr/>
          <p:nvPr/>
        </p:nvCxnSpPr>
        <p:spPr>
          <a:xfrm flipH="1" rot="10800000">
            <a:off x="3055869" y="1251263"/>
            <a:ext cx="801900" cy="3097800"/>
          </a:xfrm>
          <a:prstGeom prst="straightConnector1">
            <a:avLst/>
          </a:prstGeom>
          <a:noFill/>
          <a:ln cap="flat" cmpd="sng" w="28575">
            <a:solidFill>
              <a:srgbClr val="00FFFF"/>
            </a:solidFill>
            <a:prstDash val="solid"/>
            <a:round/>
            <a:headEnd len="med" w="med" type="none"/>
            <a:tailEnd len="med" w="med" type="none"/>
          </a:ln>
        </p:spPr>
      </p:cxnSp>
      <p:cxnSp>
        <p:nvCxnSpPr>
          <p:cNvPr id="501" name="Google Shape;501;p62"/>
          <p:cNvCxnSpPr/>
          <p:nvPr/>
        </p:nvCxnSpPr>
        <p:spPr>
          <a:xfrm flipH="1" rot="10800000">
            <a:off x="3094494" y="1797763"/>
            <a:ext cx="2422500" cy="2540400"/>
          </a:xfrm>
          <a:prstGeom prst="straightConnector1">
            <a:avLst/>
          </a:prstGeom>
          <a:noFill/>
          <a:ln cap="flat" cmpd="sng" w="28575">
            <a:solidFill>
              <a:srgbClr val="00FFFF"/>
            </a:solidFill>
            <a:prstDash val="solid"/>
            <a:round/>
            <a:headEnd len="med" w="med" type="none"/>
            <a:tailEnd len="med" w="med" type="none"/>
          </a:ln>
        </p:spPr>
      </p:cxnSp>
      <p:cxnSp>
        <p:nvCxnSpPr>
          <p:cNvPr id="502" name="Google Shape;502;p62"/>
          <p:cNvCxnSpPr/>
          <p:nvPr/>
        </p:nvCxnSpPr>
        <p:spPr>
          <a:xfrm flipH="1" rot="10800000">
            <a:off x="3119869" y="2953963"/>
            <a:ext cx="3587400" cy="1384200"/>
          </a:xfrm>
          <a:prstGeom prst="straightConnector1">
            <a:avLst/>
          </a:prstGeom>
          <a:noFill/>
          <a:ln cap="flat" cmpd="sng" w="28575">
            <a:solidFill>
              <a:srgbClr val="00FFFF"/>
            </a:solidFill>
            <a:prstDash val="solid"/>
            <a:round/>
            <a:headEnd len="med" w="med" type="none"/>
            <a:tailEnd len="med" w="med" type="none"/>
          </a:ln>
        </p:spPr>
      </p:cxn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6" name="Shape 506"/>
        <p:cNvGrpSpPr/>
        <p:nvPr/>
      </p:nvGrpSpPr>
      <p:grpSpPr>
        <a:xfrm>
          <a:off x="0" y="0"/>
          <a:ext cx="0" cy="0"/>
          <a:chOff x="0" y="0"/>
          <a:chExt cx="0" cy="0"/>
        </a:xfrm>
      </p:grpSpPr>
      <p:sp>
        <p:nvSpPr>
          <p:cNvPr id="507" name="Google Shape;507;p63"/>
          <p:cNvSpPr txBox="1"/>
          <p:nvPr>
            <p:ph type="title"/>
          </p:nvPr>
        </p:nvSpPr>
        <p:spPr>
          <a:xfrm>
            <a:off x="311700" y="1014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Need a constant term, Bias !</a:t>
            </a:r>
            <a:endParaRPr/>
          </a:p>
          <a:p>
            <a:pPr indent="0" lvl="0" marL="0" rtl="0" algn="l">
              <a:spcBef>
                <a:spcPts val="0"/>
              </a:spcBef>
              <a:spcAft>
                <a:spcPts val="0"/>
              </a:spcAft>
              <a:buNone/>
            </a:pPr>
            <a:r>
              <a:t/>
            </a:r>
            <a:endParaRPr/>
          </a:p>
        </p:txBody>
      </p:sp>
      <p:cxnSp>
        <p:nvCxnSpPr>
          <p:cNvPr id="508" name="Google Shape;508;p63"/>
          <p:cNvCxnSpPr/>
          <p:nvPr/>
        </p:nvCxnSpPr>
        <p:spPr>
          <a:xfrm rot="10800000">
            <a:off x="5617500" y="1151925"/>
            <a:ext cx="0" cy="3214800"/>
          </a:xfrm>
          <a:prstGeom prst="straightConnector1">
            <a:avLst/>
          </a:prstGeom>
          <a:noFill/>
          <a:ln cap="flat" cmpd="sng" w="28575">
            <a:solidFill>
              <a:srgbClr val="FFFFFF"/>
            </a:solidFill>
            <a:prstDash val="solid"/>
            <a:round/>
            <a:headEnd len="med" w="med" type="none"/>
            <a:tailEnd len="med" w="med" type="triangle"/>
          </a:ln>
        </p:spPr>
      </p:cxnSp>
      <p:cxnSp>
        <p:nvCxnSpPr>
          <p:cNvPr id="509" name="Google Shape;509;p63"/>
          <p:cNvCxnSpPr/>
          <p:nvPr/>
        </p:nvCxnSpPr>
        <p:spPr>
          <a:xfrm rot="10800000">
            <a:off x="7224900" y="2759325"/>
            <a:ext cx="0" cy="3214800"/>
          </a:xfrm>
          <a:prstGeom prst="straightConnector1">
            <a:avLst/>
          </a:prstGeom>
          <a:noFill/>
          <a:ln cap="flat" cmpd="sng" w="28575">
            <a:solidFill>
              <a:srgbClr val="FFFFFF"/>
            </a:solidFill>
            <a:prstDash val="solid"/>
            <a:round/>
            <a:headEnd len="med" w="med" type="none"/>
            <a:tailEnd len="med" w="med" type="triangle"/>
          </a:ln>
        </p:spPr>
      </p:cxnSp>
      <p:sp>
        <p:nvSpPr>
          <p:cNvPr id="510" name="Google Shape;510;p63"/>
          <p:cNvSpPr/>
          <p:nvPr/>
        </p:nvSpPr>
        <p:spPr>
          <a:xfrm>
            <a:off x="7270950" y="2633600"/>
            <a:ext cx="112800" cy="1131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0000"/>
              </a:solidFill>
            </a:endParaRPr>
          </a:p>
        </p:txBody>
      </p:sp>
      <p:sp>
        <p:nvSpPr>
          <p:cNvPr id="511" name="Google Shape;511;p63"/>
          <p:cNvSpPr/>
          <p:nvPr/>
        </p:nvSpPr>
        <p:spPr>
          <a:xfrm>
            <a:off x="6707975" y="2985375"/>
            <a:ext cx="112800" cy="1131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0000"/>
              </a:solidFill>
            </a:endParaRPr>
          </a:p>
        </p:txBody>
      </p:sp>
      <p:sp>
        <p:nvSpPr>
          <p:cNvPr id="512" name="Google Shape;512;p63"/>
          <p:cNvSpPr/>
          <p:nvPr/>
        </p:nvSpPr>
        <p:spPr>
          <a:xfrm>
            <a:off x="7429225" y="3245025"/>
            <a:ext cx="112800" cy="1131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0000"/>
              </a:solidFill>
            </a:endParaRPr>
          </a:p>
        </p:txBody>
      </p:sp>
      <p:sp>
        <p:nvSpPr>
          <p:cNvPr id="513" name="Google Shape;513;p63"/>
          <p:cNvSpPr/>
          <p:nvPr/>
        </p:nvSpPr>
        <p:spPr>
          <a:xfrm>
            <a:off x="7168500" y="3669250"/>
            <a:ext cx="112800" cy="1131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0000"/>
              </a:solidFill>
            </a:endParaRPr>
          </a:p>
        </p:txBody>
      </p:sp>
      <p:sp>
        <p:nvSpPr>
          <p:cNvPr id="514" name="Google Shape;514;p63"/>
          <p:cNvSpPr/>
          <p:nvPr/>
        </p:nvSpPr>
        <p:spPr>
          <a:xfrm>
            <a:off x="8099775" y="3978875"/>
            <a:ext cx="112800" cy="1131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0000"/>
              </a:solidFill>
            </a:endParaRPr>
          </a:p>
        </p:txBody>
      </p:sp>
      <p:sp>
        <p:nvSpPr>
          <p:cNvPr id="515" name="Google Shape;515;p63"/>
          <p:cNvSpPr/>
          <p:nvPr/>
        </p:nvSpPr>
        <p:spPr>
          <a:xfrm>
            <a:off x="7700100" y="3556150"/>
            <a:ext cx="112800" cy="1131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0000"/>
              </a:solidFill>
            </a:endParaRPr>
          </a:p>
        </p:txBody>
      </p:sp>
      <p:sp>
        <p:nvSpPr>
          <p:cNvPr id="516" name="Google Shape;516;p63"/>
          <p:cNvSpPr/>
          <p:nvPr/>
        </p:nvSpPr>
        <p:spPr>
          <a:xfrm>
            <a:off x="7943375" y="3358125"/>
            <a:ext cx="112800" cy="113100"/>
          </a:xfrm>
          <a:prstGeom prst="ellipse">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0000"/>
              </a:solidFill>
            </a:endParaRPr>
          </a:p>
        </p:txBody>
      </p:sp>
      <p:sp>
        <p:nvSpPr>
          <p:cNvPr id="517" name="Google Shape;517;p63"/>
          <p:cNvSpPr/>
          <p:nvPr/>
        </p:nvSpPr>
        <p:spPr>
          <a:xfrm>
            <a:off x="6595175" y="2359650"/>
            <a:ext cx="112800" cy="1131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0000"/>
              </a:solidFill>
            </a:endParaRPr>
          </a:p>
        </p:txBody>
      </p:sp>
      <p:sp>
        <p:nvSpPr>
          <p:cNvPr id="518" name="Google Shape;518;p63"/>
          <p:cNvSpPr/>
          <p:nvPr/>
        </p:nvSpPr>
        <p:spPr>
          <a:xfrm>
            <a:off x="7105875" y="2359650"/>
            <a:ext cx="112800" cy="1131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0000"/>
              </a:solidFill>
            </a:endParaRPr>
          </a:p>
        </p:txBody>
      </p:sp>
      <p:sp>
        <p:nvSpPr>
          <p:cNvPr id="519" name="Google Shape;519;p63"/>
          <p:cNvSpPr/>
          <p:nvPr/>
        </p:nvSpPr>
        <p:spPr>
          <a:xfrm>
            <a:off x="6102700" y="1814625"/>
            <a:ext cx="112800" cy="1131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0000"/>
              </a:solidFill>
            </a:endParaRPr>
          </a:p>
        </p:txBody>
      </p:sp>
      <p:sp>
        <p:nvSpPr>
          <p:cNvPr id="520" name="Google Shape;520;p63"/>
          <p:cNvSpPr/>
          <p:nvPr/>
        </p:nvSpPr>
        <p:spPr>
          <a:xfrm>
            <a:off x="6197175" y="2788975"/>
            <a:ext cx="112800" cy="1131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0000"/>
              </a:solidFill>
            </a:endParaRPr>
          </a:p>
        </p:txBody>
      </p:sp>
      <p:sp>
        <p:nvSpPr>
          <p:cNvPr id="521" name="Google Shape;521;p63"/>
          <p:cNvSpPr/>
          <p:nvPr/>
        </p:nvSpPr>
        <p:spPr>
          <a:xfrm>
            <a:off x="6993075" y="3245025"/>
            <a:ext cx="112800" cy="1131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0000"/>
              </a:solidFill>
            </a:endParaRPr>
          </a:p>
        </p:txBody>
      </p:sp>
      <p:cxnSp>
        <p:nvCxnSpPr>
          <p:cNvPr id="522" name="Google Shape;522;p63"/>
          <p:cNvCxnSpPr/>
          <p:nvPr/>
        </p:nvCxnSpPr>
        <p:spPr>
          <a:xfrm>
            <a:off x="5928400" y="1763750"/>
            <a:ext cx="2571900" cy="2511000"/>
          </a:xfrm>
          <a:prstGeom prst="straightConnector1">
            <a:avLst/>
          </a:prstGeom>
          <a:noFill/>
          <a:ln cap="flat" cmpd="sng" w="28575">
            <a:solidFill>
              <a:srgbClr val="00FFFF"/>
            </a:solidFill>
            <a:prstDash val="solid"/>
            <a:round/>
            <a:headEnd len="med" w="med" type="none"/>
            <a:tailEnd len="med" w="med" type="none"/>
          </a:ln>
        </p:spPr>
      </p:cxnSp>
      <p:pic>
        <p:nvPicPr>
          <p:cNvPr descr="&lt;math xmlns=&quot;http://www.w3.org/1998/Math/MathML&quot;&gt;&lt;mi mathcolor=&quot;#FFFFFF&quot;&gt;y&lt;/mi&gt;&lt;mo mathcolor=&quot;#FFFFFF&quot;&gt;=&lt;/mo&gt;&lt;mi mathcolor=&quot;#FFFFFF&quot;&gt;m&lt;/mi&gt;&lt;mi mathcolor=&quot;#FFFFFF&quot;&gt;x&lt;/mi&gt;&lt;mo mathcolor=&quot;#FFFFFF&quot;&gt;+&lt;/mo&gt;&lt;mi mathcolor=&quot;#FFFFFF&quot;&gt;b&lt;/mi&gt;&lt;mo mathcolor=&quot;#FFFFFF&quot;&gt;,&lt;/mo&gt;&lt;mi mathcolor=&quot;#FFFFFF&quot;&gt;m&lt;/mi&gt;&lt;mo mathcolor=&quot;#FFFFFF&quot;&gt;=&lt;/mo&gt;&lt;mo mathcolor=&quot;#FFFFFF&quot;&gt;-&lt;/mo&gt;&lt;mn mathcolor=&quot;#FFFFFF&quot;&gt;1&lt;/mn&gt;&lt;mo mathcolor=&quot;#FFFFFF&quot;&gt;,&lt;/mo&gt;&lt;mi mathcolor=&quot;#FFFFFF&quot;&gt;b&lt;/mi&gt;&lt;mo mathcolor=&quot;#FFFFFF&quot;&gt;=&lt;/mo&gt;&lt;mn mathcolor=&quot;#FFFFFF&quot;&gt;7&lt;/mn&gt;&lt;/math&gt;" id="523" name="Google Shape;523;p63" title="y equals m x plus b comma m equals negative 1 comma b equals 7"/>
          <p:cNvPicPr preferRelativeResize="0"/>
          <p:nvPr/>
        </p:nvPicPr>
        <p:blipFill>
          <a:blip r:embed="rId3">
            <a:alphaModFix/>
          </a:blip>
          <a:stretch>
            <a:fillRect/>
          </a:stretch>
        </p:blipFill>
        <p:spPr>
          <a:xfrm>
            <a:off x="668350" y="3113638"/>
            <a:ext cx="4343399" cy="375871"/>
          </a:xfrm>
          <a:prstGeom prst="rect">
            <a:avLst/>
          </a:prstGeom>
          <a:noFill/>
          <a:ln>
            <a:noFill/>
          </a:ln>
        </p:spPr>
      </p:pic>
      <p:sp>
        <p:nvSpPr>
          <p:cNvPr id="524" name="Google Shape;524;p63"/>
          <p:cNvSpPr txBox="1"/>
          <p:nvPr>
            <p:ph type="title"/>
          </p:nvPr>
        </p:nvSpPr>
        <p:spPr>
          <a:xfrm>
            <a:off x="381225" y="817050"/>
            <a:ext cx="4353900" cy="1754700"/>
          </a:xfrm>
          <a:prstGeom prst="rect">
            <a:avLst/>
          </a:prstGeom>
        </p:spPr>
        <p:txBody>
          <a:bodyPr anchorCtr="0" anchor="t" bIns="91425" lIns="91425" spcFirstLastPara="1" rIns="91425" wrap="square" tIns="91425">
            <a:normAutofit fontScale="90000"/>
          </a:bodyPr>
          <a:lstStyle/>
          <a:p>
            <a:pPr indent="-325755" lvl="0" marL="457200" rtl="0" algn="l">
              <a:spcBef>
                <a:spcPts val="0"/>
              </a:spcBef>
              <a:spcAft>
                <a:spcPts val="0"/>
              </a:spcAft>
              <a:buSzPct val="100000"/>
              <a:buChar char="●"/>
            </a:pPr>
            <a:r>
              <a:rPr lang="en" sz="1700"/>
              <a:t>Gives us more control over the output given an input x</a:t>
            </a:r>
            <a:endParaRPr sz="1700"/>
          </a:p>
          <a:p>
            <a:pPr indent="-325755" lvl="0" marL="457200" rtl="0" algn="l">
              <a:spcBef>
                <a:spcPts val="0"/>
              </a:spcBef>
              <a:spcAft>
                <a:spcPts val="0"/>
              </a:spcAft>
              <a:buSzPct val="100000"/>
              <a:buChar char="●"/>
            </a:pPr>
            <a:r>
              <a:rPr lang="en" sz="1700"/>
              <a:t>Allows the model to learn a constant term in the function</a:t>
            </a:r>
            <a:endParaRPr sz="1700"/>
          </a:p>
          <a:p>
            <a:pPr indent="-325755" lvl="0" marL="457200" rtl="0" algn="l">
              <a:spcBef>
                <a:spcPts val="0"/>
              </a:spcBef>
              <a:spcAft>
                <a:spcPts val="0"/>
              </a:spcAft>
              <a:buSzPct val="100000"/>
              <a:buChar char="●"/>
            </a:pPr>
            <a:r>
              <a:rPr lang="en" sz="1700"/>
              <a:t>Helpful if one wants to ‘shift’ the output to a side</a:t>
            </a:r>
            <a:endParaRPr sz="1700"/>
          </a:p>
          <a:p>
            <a:pPr indent="0" lvl="0" marL="0" rtl="0" algn="l">
              <a:spcBef>
                <a:spcPts val="0"/>
              </a:spcBef>
              <a:spcAft>
                <a:spcPts val="0"/>
              </a:spcAft>
              <a:buNone/>
            </a:pPr>
            <a:r>
              <a:t/>
            </a:r>
            <a:endParaRPr sz="1700"/>
          </a:p>
          <a:p>
            <a:pPr indent="0" lvl="0" marL="0" rtl="0" algn="l">
              <a:spcBef>
                <a:spcPts val="0"/>
              </a:spcBef>
              <a:spcAft>
                <a:spcPts val="0"/>
              </a:spcAft>
              <a:buNone/>
            </a:pPr>
            <a:r>
              <a:t/>
            </a:r>
            <a:endParaRPr sz="31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pic>
        <p:nvPicPr>
          <p:cNvPr id="119" name="Google Shape;119;p28"/>
          <p:cNvPicPr preferRelativeResize="0"/>
          <p:nvPr/>
        </p:nvPicPr>
        <p:blipFill>
          <a:blip r:embed="rId3">
            <a:alphaModFix/>
          </a:blip>
          <a:stretch>
            <a:fillRect/>
          </a:stretch>
        </p:blipFill>
        <p:spPr>
          <a:xfrm>
            <a:off x="1685250" y="0"/>
            <a:ext cx="6382742" cy="469532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8" name="Shape 528"/>
        <p:cNvGrpSpPr/>
        <p:nvPr/>
      </p:nvGrpSpPr>
      <p:grpSpPr>
        <a:xfrm>
          <a:off x="0" y="0"/>
          <a:ext cx="0" cy="0"/>
          <a:chOff x="0" y="0"/>
          <a:chExt cx="0" cy="0"/>
        </a:xfrm>
      </p:grpSpPr>
      <p:sp>
        <p:nvSpPr>
          <p:cNvPr id="529" name="Google Shape;529;p64"/>
          <p:cNvSpPr txBox="1"/>
          <p:nvPr>
            <p:ph type="title"/>
          </p:nvPr>
        </p:nvSpPr>
        <p:spPr>
          <a:xfrm>
            <a:off x="311700" y="2144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Forward Propagation</a:t>
            </a:r>
            <a:endParaRPr/>
          </a:p>
          <a:p>
            <a:pPr indent="0" lvl="0" marL="0" rtl="0" algn="l">
              <a:spcBef>
                <a:spcPts val="0"/>
              </a:spcBef>
              <a:spcAft>
                <a:spcPts val="0"/>
              </a:spcAft>
              <a:buNone/>
            </a:pPr>
            <a:r>
              <a:t/>
            </a:r>
            <a:endParaRPr/>
          </a:p>
        </p:txBody>
      </p:sp>
      <p:sp>
        <p:nvSpPr>
          <p:cNvPr id="530" name="Google Shape;530;p64"/>
          <p:cNvSpPr/>
          <p:nvPr/>
        </p:nvSpPr>
        <p:spPr>
          <a:xfrm>
            <a:off x="1092850" y="1664363"/>
            <a:ext cx="762000" cy="732000"/>
          </a:xfrm>
          <a:prstGeom prst="ellipse">
            <a:avLst/>
          </a:prstGeom>
          <a:solidFill>
            <a:schemeClr val="lt2"/>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64"/>
          <p:cNvSpPr/>
          <p:nvPr/>
        </p:nvSpPr>
        <p:spPr>
          <a:xfrm>
            <a:off x="1092850" y="2779288"/>
            <a:ext cx="762000" cy="732000"/>
          </a:xfrm>
          <a:prstGeom prst="ellipse">
            <a:avLst/>
          </a:prstGeom>
          <a:solidFill>
            <a:schemeClr val="lt2"/>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64"/>
          <p:cNvSpPr/>
          <p:nvPr/>
        </p:nvSpPr>
        <p:spPr>
          <a:xfrm>
            <a:off x="2538650" y="1167975"/>
            <a:ext cx="762000" cy="732000"/>
          </a:xfrm>
          <a:prstGeom prst="ellipse">
            <a:avLst/>
          </a:prstGeom>
          <a:solidFill>
            <a:schemeClr val="lt2"/>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64"/>
          <p:cNvSpPr/>
          <p:nvPr/>
        </p:nvSpPr>
        <p:spPr>
          <a:xfrm>
            <a:off x="2538650" y="2205738"/>
            <a:ext cx="762000" cy="732000"/>
          </a:xfrm>
          <a:prstGeom prst="ellipse">
            <a:avLst/>
          </a:prstGeom>
          <a:solidFill>
            <a:schemeClr val="lt2"/>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64"/>
          <p:cNvSpPr/>
          <p:nvPr/>
        </p:nvSpPr>
        <p:spPr>
          <a:xfrm>
            <a:off x="2538650" y="3243500"/>
            <a:ext cx="762000" cy="732000"/>
          </a:xfrm>
          <a:prstGeom prst="ellipse">
            <a:avLst/>
          </a:prstGeom>
          <a:solidFill>
            <a:schemeClr val="lt2"/>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64"/>
          <p:cNvSpPr/>
          <p:nvPr/>
        </p:nvSpPr>
        <p:spPr>
          <a:xfrm>
            <a:off x="3942325" y="2205738"/>
            <a:ext cx="762000" cy="732000"/>
          </a:xfrm>
          <a:prstGeom prst="ellipse">
            <a:avLst/>
          </a:prstGeom>
          <a:solidFill>
            <a:schemeClr val="lt2"/>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36" name="Google Shape;536;p64"/>
          <p:cNvCxnSpPr>
            <a:stCxn id="530" idx="6"/>
            <a:endCxn id="532" idx="2"/>
          </p:cNvCxnSpPr>
          <p:nvPr/>
        </p:nvCxnSpPr>
        <p:spPr>
          <a:xfrm flipH="1" rot="10800000">
            <a:off x="1854850" y="1533863"/>
            <a:ext cx="683700" cy="496500"/>
          </a:xfrm>
          <a:prstGeom prst="straightConnector1">
            <a:avLst/>
          </a:prstGeom>
          <a:noFill/>
          <a:ln cap="flat" cmpd="sng" w="28575">
            <a:solidFill>
              <a:srgbClr val="FFFFFF"/>
            </a:solidFill>
            <a:prstDash val="solid"/>
            <a:round/>
            <a:headEnd len="med" w="med" type="none"/>
            <a:tailEnd len="med" w="med" type="triangle"/>
          </a:ln>
        </p:spPr>
      </p:cxnSp>
      <p:cxnSp>
        <p:nvCxnSpPr>
          <p:cNvPr id="537" name="Google Shape;537;p64"/>
          <p:cNvCxnSpPr>
            <a:stCxn id="530" idx="6"/>
            <a:endCxn id="533" idx="2"/>
          </p:cNvCxnSpPr>
          <p:nvPr/>
        </p:nvCxnSpPr>
        <p:spPr>
          <a:xfrm>
            <a:off x="1854850" y="2030363"/>
            <a:ext cx="683700" cy="541500"/>
          </a:xfrm>
          <a:prstGeom prst="straightConnector1">
            <a:avLst/>
          </a:prstGeom>
          <a:noFill/>
          <a:ln cap="flat" cmpd="sng" w="28575">
            <a:solidFill>
              <a:srgbClr val="FFFFFF"/>
            </a:solidFill>
            <a:prstDash val="solid"/>
            <a:round/>
            <a:headEnd len="med" w="med" type="none"/>
            <a:tailEnd len="med" w="med" type="triangle"/>
          </a:ln>
        </p:spPr>
      </p:cxnSp>
      <p:cxnSp>
        <p:nvCxnSpPr>
          <p:cNvPr id="538" name="Google Shape;538;p64"/>
          <p:cNvCxnSpPr>
            <a:stCxn id="530" idx="6"/>
            <a:endCxn id="534" idx="2"/>
          </p:cNvCxnSpPr>
          <p:nvPr/>
        </p:nvCxnSpPr>
        <p:spPr>
          <a:xfrm>
            <a:off x="1854850" y="2030363"/>
            <a:ext cx="683700" cy="1579200"/>
          </a:xfrm>
          <a:prstGeom prst="straightConnector1">
            <a:avLst/>
          </a:prstGeom>
          <a:noFill/>
          <a:ln cap="flat" cmpd="sng" w="28575">
            <a:solidFill>
              <a:srgbClr val="FFFFFF"/>
            </a:solidFill>
            <a:prstDash val="solid"/>
            <a:round/>
            <a:headEnd len="med" w="med" type="none"/>
            <a:tailEnd len="med" w="med" type="triangle"/>
          </a:ln>
        </p:spPr>
      </p:cxnSp>
      <p:cxnSp>
        <p:nvCxnSpPr>
          <p:cNvPr id="539" name="Google Shape;539;p64"/>
          <p:cNvCxnSpPr>
            <a:stCxn id="531" idx="6"/>
            <a:endCxn id="532" idx="2"/>
          </p:cNvCxnSpPr>
          <p:nvPr/>
        </p:nvCxnSpPr>
        <p:spPr>
          <a:xfrm flipH="1" rot="10800000">
            <a:off x="1854850" y="1533988"/>
            <a:ext cx="683700" cy="1611300"/>
          </a:xfrm>
          <a:prstGeom prst="straightConnector1">
            <a:avLst/>
          </a:prstGeom>
          <a:noFill/>
          <a:ln cap="flat" cmpd="sng" w="28575">
            <a:solidFill>
              <a:srgbClr val="FFFFFF"/>
            </a:solidFill>
            <a:prstDash val="solid"/>
            <a:round/>
            <a:headEnd len="med" w="med" type="none"/>
            <a:tailEnd len="med" w="med" type="triangle"/>
          </a:ln>
        </p:spPr>
      </p:cxnSp>
      <p:cxnSp>
        <p:nvCxnSpPr>
          <p:cNvPr id="540" name="Google Shape;540;p64"/>
          <p:cNvCxnSpPr>
            <a:stCxn id="531" idx="6"/>
            <a:endCxn id="533" idx="2"/>
          </p:cNvCxnSpPr>
          <p:nvPr/>
        </p:nvCxnSpPr>
        <p:spPr>
          <a:xfrm flipH="1" rot="10800000">
            <a:off x="1854850" y="2571688"/>
            <a:ext cx="683700" cy="573600"/>
          </a:xfrm>
          <a:prstGeom prst="straightConnector1">
            <a:avLst/>
          </a:prstGeom>
          <a:noFill/>
          <a:ln cap="flat" cmpd="sng" w="28575">
            <a:solidFill>
              <a:srgbClr val="FFFFFF"/>
            </a:solidFill>
            <a:prstDash val="solid"/>
            <a:round/>
            <a:headEnd len="med" w="med" type="none"/>
            <a:tailEnd len="med" w="med" type="triangle"/>
          </a:ln>
        </p:spPr>
      </p:cxnSp>
      <p:cxnSp>
        <p:nvCxnSpPr>
          <p:cNvPr id="541" name="Google Shape;541;p64"/>
          <p:cNvCxnSpPr>
            <a:stCxn id="531" idx="6"/>
            <a:endCxn id="534" idx="2"/>
          </p:cNvCxnSpPr>
          <p:nvPr/>
        </p:nvCxnSpPr>
        <p:spPr>
          <a:xfrm>
            <a:off x="1854850" y="3145288"/>
            <a:ext cx="683700" cy="464100"/>
          </a:xfrm>
          <a:prstGeom prst="straightConnector1">
            <a:avLst/>
          </a:prstGeom>
          <a:noFill/>
          <a:ln cap="flat" cmpd="sng" w="28575">
            <a:solidFill>
              <a:srgbClr val="FFFFFF"/>
            </a:solidFill>
            <a:prstDash val="solid"/>
            <a:round/>
            <a:headEnd len="med" w="med" type="none"/>
            <a:tailEnd len="med" w="med" type="triangle"/>
          </a:ln>
        </p:spPr>
      </p:cxnSp>
      <p:cxnSp>
        <p:nvCxnSpPr>
          <p:cNvPr id="542" name="Google Shape;542;p64"/>
          <p:cNvCxnSpPr>
            <a:stCxn id="532" idx="6"/>
            <a:endCxn id="535" idx="2"/>
          </p:cNvCxnSpPr>
          <p:nvPr/>
        </p:nvCxnSpPr>
        <p:spPr>
          <a:xfrm>
            <a:off x="3300650" y="1533975"/>
            <a:ext cx="641700" cy="1037700"/>
          </a:xfrm>
          <a:prstGeom prst="straightConnector1">
            <a:avLst/>
          </a:prstGeom>
          <a:noFill/>
          <a:ln cap="flat" cmpd="sng" w="28575">
            <a:solidFill>
              <a:srgbClr val="FFFFFF"/>
            </a:solidFill>
            <a:prstDash val="solid"/>
            <a:round/>
            <a:headEnd len="med" w="med" type="none"/>
            <a:tailEnd len="med" w="med" type="triangle"/>
          </a:ln>
        </p:spPr>
      </p:cxnSp>
      <p:cxnSp>
        <p:nvCxnSpPr>
          <p:cNvPr id="543" name="Google Shape;543;p64"/>
          <p:cNvCxnSpPr>
            <a:stCxn id="533" idx="6"/>
            <a:endCxn id="535" idx="2"/>
          </p:cNvCxnSpPr>
          <p:nvPr/>
        </p:nvCxnSpPr>
        <p:spPr>
          <a:xfrm>
            <a:off x="3300650" y="2571738"/>
            <a:ext cx="641700" cy="0"/>
          </a:xfrm>
          <a:prstGeom prst="straightConnector1">
            <a:avLst/>
          </a:prstGeom>
          <a:noFill/>
          <a:ln cap="flat" cmpd="sng" w="28575">
            <a:solidFill>
              <a:srgbClr val="FFFFFF"/>
            </a:solidFill>
            <a:prstDash val="solid"/>
            <a:round/>
            <a:headEnd len="med" w="med" type="none"/>
            <a:tailEnd len="med" w="med" type="triangle"/>
          </a:ln>
        </p:spPr>
      </p:cxnSp>
      <p:cxnSp>
        <p:nvCxnSpPr>
          <p:cNvPr id="544" name="Google Shape;544;p64"/>
          <p:cNvCxnSpPr>
            <a:stCxn id="534" idx="6"/>
            <a:endCxn id="535" idx="2"/>
          </p:cNvCxnSpPr>
          <p:nvPr/>
        </p:nvCxnSpPr>
        <p:spPr>
          <a:xfrm flipH="1" rot="10800000">
            <a:off x="3300650" y="2571800"/>
            <a:ext cx="641700" cy="1037700"/>
          </a:xfrm>
          <a:prstGeom prst="straightConnector1">
            <a:avLst/>
          </a:prstGeom>
          <a:noFill/>
          <a:ln cap="flat" cmpd="sng" w="28575">
            <a:solidFill>
              <a:srgbClr val="FFFFFF"/>
            </a:solidFill>
            <a:prstDash val="solid"/>
            <a:round/>
            <a:headEnd len="med" w="med" type="none"/>
            <a:tailEnd len="med" w="med" type="triangle"/>
          </a:ln>
        </p:spPr>
      </p:cxnSp>
      <p:pic>
        <p:nvPicPr>
          <p:cNvPr descr="&lt;math xmlns=&quot;http://www.w3.org/1998/Math/MathML&quot;&gt;&lt;msub&gt;&lt;mo largeop=&quot;true&quot;&gt;x&lt;/mo&gt;&lt;mn&gt;1&lt;/mn&gt;&lt;/msub&gt;&lt;/math&gt;" id="545" name="Google Shape;545;p64" title="large x subscript 1"/>
          <p:cNvPicPr preferRelativeResize="0"/>
          <p:nvPr/>
        </p:nvPicPr>
        <p:blipFill>
          <a:blip r:embed="rId3">
            <a:alphaModFix/>
          </a:blip>
          <a:stretch>
            <a:fillRect/>
          </a:stretch>
        </p:blipFill>
        <p:spPr>
          <a:xfrm>
            <a:off x="1360875" y="1899975"/>
            <a:ext cx="366350" cy="390750"/>
          </a:xfrm>
          <a:prstGeom prst="rect">
            <a:avLst/>
          </a:prstGeom>
          <a:noFill/>
          <a:ln>
            <a:noFill/>
          </a:ln>
        </p:spPr>
      </p:pic>
      <p:pic>
        <p:nvPicPr>
          <p:cNvPr descr="&lt;math xmlns=&quot;http://www.w3.org/1998/Math/MathML&quot;&gt;&lt;msub&gt;&lt;mo largeop=&quot;true&quot;&gt;x&lt;/mo&gt;&lt;mn&gt;2&lt;/mn&gt;&lt;/msub&gt;&lt;/math&gt;" id="546" name="Google Shape;546;p64" title="large x subscript 2"/>
          <p:cNvPicPr preferRelativeResize="0"/>
          <p:nvPr/>
        </p:nvPicPr>
        <p:blipFill>
          <a:blip r:embed="rId4">
            <a:alphaModFix/>
          </a:blip>
          <a:stretch>
            <a:fillRect/>
          </a:stretch>
        </p:blipFill>
        <p:spPr>
          <a:xfrm>
            <a:off x="1318075" y="2979150"/>
            <a:ext cx="366350" cy="390777"/>
          </a:xfrm>
          <a:prstGeom prst="rect">
            <a:avLst/>
          </a:prstGeom>
          <a:noFill/>
          <a:ln>
            <a:noFill/>
          </a:ln>
        </p:spPr>
      </p:pic>
      <p:pic>
        <p:nvPicPr>
          <p:cNvPr descr="&lt;math xmlns=&quot;http://www.w3.org/1998/Math/MathML&quot;&gt;&lt;msubsup&gt;&lt;mi&gt;a&lt;/mi&gt;&lt;mn&gt;2&lt;/mn&gt;&lt;mn&gt;1&lt;/mn&gt;&lt;/msubsup&gt;&lt;/math&gt;" id="547" name="Google Shape;547;p64" title="a subscript 2 superscript 1"/>
          <p:cNvPicPr preferRelativeResize="0"/>
          <p:nvPr/>
        </p:nvPicPr>
        <p:blipFill>
          <a:blip r:embed="rId5">
            <a:alphaModFix/>
          </a:blip>
          <a:stretch>
            <a:fillRect/>
          </a:stretch>
        </p:blipFill>
        <p:spPr>
          <a:xfrm>
            <a:off x="2749939" y="3415025"/>
            <a:ext cx="339325" cy="450197"/>
          </a:xfrm>
          <a:prstGeom prst="rect">
            <a:avLst/>
          </a:prstGeom>
          <a:noFill/>
          <a:ln>
            <a:noFill/>
          </a:ln>
        </p:spPr>
      </p:pic>
      <p:pic>
        <p:nvPicPr>
          <p:cNvPr descr="&lt;math xmlns=&quot;http://www.w3.org/1998/Math/MathML&quot;&gt;&lt;mstyle mathsize=&quot;12px&quot;&gt;&lt;msubsup&gt;&lt;mi&gt;a&lt;/mi&gt;&lt;mn&gt;1&lt;/mn&gt;&lt;mn&gt;1&lt;/mn&gt;&lt;/msubsup&gt;&lt;/mstyle&gt;&lt;/math&gt;" id="548" name="Google Shape;548;p64" title="begin mathsize 12px style a subscript 1 superscript 1 end style"/>
          <p:cNvPicPr preferRelativeResize="0"/>
          <p:nvPr/>
        </p:nvPicPr>
        <p:blipFill>
          <a:blip r:embed="rId6">
            <a:alphaModFix/>
          </a:blip>
          <a:stretch>
            <a:fillRect/>
          </a:stretch>
        </p:blipFill>
        <p:spPr>
          <a:xfrm>
            <a:off x="2749926" y="2345513"/>
            <a:ext cx="339328" cy="452438"/>
          </a:xfrm>
          <a:prstGeom prst="rect">
            <a:avLst/>
          </a:prstGeom>
          <a:noFill/>
          <a:ln>
            <a:noFill/>
          </a:ln>
        </p:spPr>
      </p:pic>
      <p:pic>
        <p:nvPicPr>
          <p:cNvPr descr="&lt;math xmlns=&quot;http://www.w3.org/1998/Math/MathML&quot;&gt;&lt;msubsup&gt;&lt;mi&gt;a&lt;/mi&gt;&lt;mn&gt;0&lt;/mn&gt;&lt;mn&gt;1&lt;/mn&gt;&lt;/msubsup&gt;&lt;/math&gt;" id="549" name="Google Shape;549;p64" title="a subscript 0 superscript 1"/>
          <p:cNvPicPr preferRelativeResize="0"/>
          <p:nvPr/>
        </p:nvPicPr>
        <p:blipFill>
          <a:blip r:embed="rId7">
            <a:alphaModFix/>
          </a:blip>
          <a:stretch>
            <a:fillRect/>
          </a:stretch>
        </p:blipFill>
        <p:spPr>
          <a:xfrm>
            <a:off x="2749937" y="1339525"/>
            <a:ext cx="339325" cy="453572"/>
          </a:xfrm>
          <a:prstGeom prst="rect">
            <a:avLst/>
          </a:prstGeom>
          <a:noFill/>
          <a:ln>
            <a:noFill/>
          </a:ln>
        </p:spPr>
      </p:pic>
      <p:pic>
        <p:nvPicPr>
          <p:cNvPr descr="&lt;math xmlns=&quot;http://www.w3.org/1998/Math/MathML&quot;&gt;&lt;msubsup&gt;&lt;mi&gt;a&lt;/mi&gt;&lt;mn&gt;0&lt;/mn&gt;&lt;mn&gt;2&lt;/mn&gt;&lt;/msubsup&gt;&lt;/math&gt;" id="550" name="Google Shape;550;p64" title="a subscript 0 superscript 2"/>
          <p:cNvPicPr preferRelativeResize="0"/>
          <p:nvPr/>
        </p:nvPicPr>
        <p:blipFill>
          <a:blip r:embed="rId8">
            <a:alphaModFix/>
          </a:blip>
          <a:stretch>
            <a:fillRect/>
          </a:stretch>
        </p:blipFill>
        <p:spPr>
          <a:xfrm>
            <a:off x="4153748" y="2328713"/>
            <a:ext cx="366350" cy="486068"/>
          </a:xfrm>
          <a:prstGeom prst="rect">
            <a:avLst/>
          </a:prstGeom>
          <a:noFill/>
          <a:ln>
            <a:noFill/>
          </a:ln>
        </p:spPr>
      </p:pic>
      <p:sp>
        <p:nvSpPr>
          <p:cNvPr id="551" name="Google Shape;551;p64"/>
          <p:cNvSpPr txBox="1"/>
          <p:nvPr>
            <p:ph type="title"/>
          </p:nvPr>
        </p:nvSpPr>
        <p:spPr>
          <a:xfrm>
            <a:off x="4942625" y="1843188"/>
            <a:ext cx="4154100" cy="14571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sz="2000"/>
              <a:t>The act of moving through our neural network to generate predictions on the basis of a given input and weights and biases</a:t>
            </a:r>
            <a:endParaRPr sz="2000"/>
          </a:p>
          <a:p>
            <a:pPr indent="0" lvl="0" marL="0" rtl="0" algn="ctr">
              <a:spcBef>
                <a:spcPts val="0"/>
              </a:spcBef>
              <a:spcAft>
                <a:spcPts val="0"/>
              </a:spcAft>
              <a:buNone/>
            </a:pPr>
            <a:r>
              <a:t/>
            </a:r>
            <a:endParaRPr sz="3100"/>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5" name="Shape 555"/>
        <p:cNvGrpSpPr/>
        <p:nvPr/>
      </p:nvGrpSpPr>
      <p:grpSpPr>
        <a:xfrm>
          <a:off x="0" y="0"/>
          <a:ext cx="0" cy="0"/>
          <a:chOff x="0" y="0"/>
          <a:chExt cx="0" cy="0"/>
        </a:xfrm>
      </p:grpSpPr>
      <p:sp>
        <p:nvSpPr>
          <p:cNvPr id="556" name="Google Shape;556;p65"/>
          <p:cNvSpPr txBox="1"/>
          <p:nvPr>
            <p:ph type="title"/>
          </p:nvPr>
        </p:nvSpPr>
        <p:spPr>
          <a:xfrm>
            <a:off x="311700" y="2144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Forward Propagation</a:t>
            </a:r>
            <a:endParaRPr/>
          </a:p>
          <a:p>
            <a:pPr indent="0" lvl="0" marL="0" rtl="0" algn="l">
              <a:spcBef>
                <a:spcPts val="0"/>
              </a:spcBef>
              <a:spcAft>
                <a:spcPts val="0"/>
              </a:spcAft>
              <a:buNone/>
            </a:pPr>
            <a:r>
              <a:t/>
            </a:r>
            <a:endParaRPr/>
          </a:p>
        </p:txBody>
      </p:sp>
      <p:sp>
        <p:nvSpPr>
          <p:cNvPr id="557" name="Google Shape;557;p65"/>
          <p:cNvSpPr/>
          <p:nvPr/>
        </p:nvSpPr>
        <p:spPr>
          <a:xfrm>
            <a:off x="1092850" y="1664363"/>
            <a:ext cx="762000" cy="732000"/>
          </a:xfrm>
          <a:prstGeom prst="ellipse">
            <a:avLst/>
          </a:prstGeom>
          <a:solidFill>
            <a:schemeClr val="lt2"/>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65"/>
          <p:cNvSpPr/>
          <p:nvPr/>
        </p:nvSpPr>
        <p:spPr>
          <a:xfrm>
            <a:off x="1092850" y="2779288"/>
            <a:ext cx="762000" cy="732000"/>
          </a:xfrm>
          <a:prstGeom prst="ellipse">
            <a:avLst/>
          </a:prstGeom>
          <a:solidFill>
            <a:schemeClr val="lt2"/>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65"/>
          <p:cNvSpPr/>
          <p:nvPr/>
        </p:nvSpPr>
        <p:spPr>
          <a:xfrm>
            <a:off x="2538650" y="1167975"/>
            <a:ext cx="762000" cy="732000"/>
          </a:xfrm>
          <a:prstGeom prst="ellipse">
            <a:avLst/>
          </a:prstGeom>
          <a:solidFill>
            <a:schemeClr val="lt2"/>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65"/>
          <p:cNvSpPr/>
          <p:nvPr/>
        </p:nvSpPr>
        <p:spPr>
          <a:xfrm>
            <a:off x="2538650" y="2205738"/>
            <a:ext cx="762000" cy="732000"/>
          </a:xfrm>
          <a:prstGeom prst="ellipse">
            <a:avLst/>
          </a:prstGeom>
          <a:solidFill>
            <a:schemeClr val="lt2"/>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65"/>
          <p:cNvSpPr/>
          <p:nvPr/>
        </p:nvSpPr>
        <p:spPr>
          <a:xfrm>
            <a:off x="2538650" y="3243500"/>
            <a:ext cx="762000" cy="732000"/>
          </a:xfrm>
          <a:prstGeom prst="ellipse">
            <a:avLst/>
          </a:prstGeom>
          <a:solidFill>
            <a:schemeClr val="lt2"/>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65"/>
          <p:cNvSpPr/>
          <p:nvPr/>
        </p:nvSpPr>
        <p:spPr>
          <a:xfrm>
            <a:off x="3942325" y="2205738"/>
            <a:ext cx="762000" cy="732000"/>
          </a:xfrm>
          <a:prstGeom prst="ellipse">
            <a:avLst/>
          </a:prstGeom>
          <a:solidFill>
            <a:schemeClr val="lt2"/>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63" name="Google Shape;563;p65"/>
          <p:cNvCxnSpPr>
            <a:stCxn id="557" idx="6"/>
            <a:endCxn id="559" idx="2"/>
          </p:cNvCxnSpPr>
          <p:nvPr/>
        </p:nvCxnSpPr>
        <p:spPr>
          <a:xfrm flipH="1" rot="10800000">
            <a:off x="1854850" y="1533863"/>
            <a:ext cx="683700" cy="496500"/>
          </a:xfrm>
          <a:prstGeom prst="straightConnector1">
            <a:avLst/>
          </a:prstGeom>
          <a:noFill/>
          <a:ln cap="flat" cmpd="sng" w="28575">
            <a:solidFill>
              <a:srgbClr val="FF0000"/>
            </a:solidFill>
            <a:prstDash val="solid"/>
            <a:round/>
            <a:headEnd len="med" w="med" type="none"/>
            <a:tailEnd len="med" w="med" type="triangle"/>
          </a:ln>
        </p:spPr>
      </p:cxnSp>
      <p:cxnSp>
        <p:nvCxnSpPr>
          <p:cNvPr id="564" name="Google Shape;564;p65"/>
          <p:cNvCxnSpPr>
            <a:stCxn id="557" idx="6"/>
            <a:endCxn id="560" idx="2"/>
          </p:cNvCxnSpPr>
          <p:nvPr/>
        </p:nvCxnSpPr>
        <p:spPr>
          <a:xfrm>
            <a:off x="1854850" y="2030363"/>
            <a:ext cx="683700" cy="541500"/>
          </a:xfrm>
          <a:prstGeom prst="straightConnector1">
            <a:avLst/>
          </a:prstGeom>
          <a:noFill/>
          <a:ln cap="flat" cmpd="sng" w="28575">
            <a:solidFill>
              <a:srgbClr val="FFFFFF"/>
            </a:solidFill>
            <a:prstDash val="solid"/>
            <a:round/>
            <a:headEnd len="med" w="med" type="none"/>
            <a:tailEnd len="med" w="med" type="triangle"/>
          </a:ln>
        </p:spPr>
      </p:cxnSp>
      <p:cxnSp>
        <p:nvCxnSpPr>
          <p:cNvPr id="565" name="Google Shape;565;p65"/>
          <p:cNvCxnSpPr>
            <a:stCxn id="557" idx="6"/>
            <a:endCxn id="561" idx="2"/>
          </p:cNvCxnSpPr>
          <p:nvPr/>
        </p:nvCxnSpPr>
        <p:spPr>
          <a:xfrm>
            <a:off x="1854850" y="2030363"/>
            <a:ext cx="683700" cy="1579200"/>
          </a:xfrm>
          <a:prstGeom prst="straightConnector1">
            <a:avLst/>
          </a:prstGeom>
          <a:noFill/>
          <a:ln cap="flat" cmpd="sng" w="28575">
            <a:solidFill>
              <a:srgbClr val="FFFFFF"/>
            </a:solidFill>
            <a:prstDash val="solid"/>
            <a:round/>
            <a:headEnd len="med" w="med" type="none"/>
            <a:tailEnd len="med" w="med" type="triangle"/>
          </a:ln>
        </p:spPr>
      </p:cxnSp>
      <p:cxnSp>
        <p:nvCxnSpPr>
          <p:cNvPr id="566" name="Google Shape;566;p65"/>
          <p:cNvCxnSpPr>
            <a:stCxn id="558" idx="6"/>
            <a:endCxn id="559" idx="2"/>
          </p:cNvCxnSpPr>
          <p:nvPr/>
        </p:nvCxnSpPr>
        <p:spPr>
          <a:xfrm flipH="1" rot="10800000">
            <a:off x="1854850" y="1533988"/>
            <a:ext cx="683700" cy="1611300"/>
          </a:xfrm>
          <a:prstGeom prst="straightConnector1">
            <a:avLst/>
          </a:prstGeom>
          <a:noFill/>
          <a:ln cap="flat" cmpd="sng" w="28575">
            <a:solidFill>
              <a:srgbClr val="FF0000"/>
            </a:solidFill>
            <a:prstDash val="solid"/>
            <a:round/>
            <a:headEnd len="med" w="med" type="none"/>
            <a:tailEnd len="med" w="med" type="triangle"/>
          </a:ln>
        </p:spPr>
      </p:cxnSp>
      <p:cxnSp>
        <p:nvCxnSpPr>
          <p:cNvPr id="567" name="Google Shape;567;p65"/>
          <p:cNvCxnSpPr>
            <a:stCxn id="558" idx="6"/>
            <a:endCxn id="560" idx="2"/>
          </p:cNvCxnSpPr>
          <p:nvPr/>
        </p:nvCxnSpPr>
        <p:spPr>
          <a:xfrm flipH="1" rot="10800000">
            <a:off x="1854850" y="2571688"/>
            <a:ext cx="683700" cy="573600"/>
          </a:xfrm>
          <a:prstGeom prst="straightConnector1">
            <a:avLst/>
          </a:prstGeom>
          <a:noFill/>
          <a:ln cap="flat" cmpd="sng" w="28575">
            <a:solidFill>
              <a:srgbClr val="FFFFFF"/>
            </a:solidFill>
            <a:prstDash val="solid"/>
            <a:round/>
            <a:headEnd len="med" w="med" type="none"/>
            <a:tailEnd len="med" w="med" type="triangle"/>
          </a:ln>
        </p:spPr>
      </p:cxnSp>
      <p:cxnSp>
        <p:nvCxnSpPr>
          <p:cNvPr id="568" name="Google Shape;568;p65"/>
          <p:cNvCxnSpPr>
            <a:stCxn id="558" idx="6"/>
            <a:endCxn id="561" idx="2"/>
          </p:cNvCxnSpPr>
          <p:nvPr/>
        </p:nvCxnSpPr>
        <p:spPr>
          <a:xfrm>
            <a:off x="1854850" y="3145288"/>
            <a:ext cx="683700" cy="464100"/>
          </a:xfrm>
          <a:prstGeom prst="straightConnector1">
            <a:avLst/>
          </a:prstGeom>
          <a:noFill/>
          <a:ln cap="flat" cmpd="sng" w="28575">
            <a:solidFill>
              <a:srgbClr val="FFFFFF"/>
            </a:solidFill>
            <a:prstDash val="solid"/>
            <a:round/>
            <a:headEnd len="med" w="med" type="none"/>
            <a:tailEnd len="med" w="med" type="triangle"/>
          </a:ln>
        </p:spPr>
      </p:cxnSp>
      <p:cxnSp>
        <p:nvCxnSpPr>
          <p:cNvPr id="569" name="Google Shape;569;p65"/>
          <p:cNvCxnSpPr>
            <a:stCxn id="559" idx="6"/>
            <a:endCxn id="562" idx="2"/>
          </p:cNvCxnSpPr>
          <p:nvPr/>
        </p:nvCxnSpPr>
        <p:spPr>
          <a:xfrm>
            <a:off x="3300650" y="1533975"/>
            <a:ext cx="641700" cy="1037700"/>
          </a:xfrm>
          <a:prstGeom prst="straightConnector1">
            <a:avLst/>
          </a:prstGeom>
          <a:noFill/>
          <a:ln cap="flat" cmpd="sng" w="28575">
            <a:solidFill>
              <a:srgbClr val="FFFFFF"/>
            </a:solidFill>
            <a:prstDash val="solid"/>
            <a:round/>
            <a:headEnd len="med" w="med" type="none"/>
            <a:tailEnd len="med" w="med" type="triangle"/>
          </a:ln>
        </p:spPr>
      </p:cxnSp>
      <p:cxnSp>
        <p:nvCxnSpPr>
          <p:cNvPr id="570" name="Google Shape;570;p65"/>
          <p:cNvCxnSpPr>
            <a:stCxn id="560" idx="6"/>
            <a:endCxn id="562" idx="2"/>
          </p:cNvCxnSpPr>
          <p:nvPr/>
        </p:nvCxnSpPr>
        <p:spPr>
          <a:xfrm>
            <a:off x="3300650" y="2571738"/>
            <a:ext cx="641700" cy="0"/>
          </a:xfrm>
          <a:prstGeom prst="straightConnector1">
            <a:avLst/>
          </a:prstGeom>
          <a:noFill/>
          <a:ln cap="flat" cmpd="sng" w="28575">
            <a:solidFill>
              <a:srgbClr val="FFFFFF"/>
            </a:solidFill>
            <a:prstDash val="solid"/>
            <a:round/>
            <a:headEnd len="med" w="med" type="none"/>
            <a:tailEnd len="med" w="med" type="triangle"/>
          </a:ln>
        </p:spPr>
      </p:cxnSp>
      <p:cxnSp>
        <p:nvCxnSpPr>
          <p:cNvPr id="571" name="Google Shape;571;p65"/>
          <p:cNvCxnSpPr>
            <a:stCxn id="561" idx="6"/>
            <a:endCxn id="562" idx="2"/>
          </p:cNvCxnSpPr>
          <p:nvPr/>
        </p:nvCxnSpPr>
        <p:spPr>
          <a:xfrm flipH="1" rot="10800000">
            <a:off x="3300650" y="2571800"/>
            <a:ext cx="641700" cy="1037700"/>
          </a:xfrm>
          <a:prstGeom prst="straightConnector1">
            <a:avLst/>
          </a:prstGeom>
          <a:noFill/>
          <a:ln cap="flat" cmpd="sng" w="28575">
            <a:solidFill>
              <a:srgbClr val="FFFFFF"/>
            </a:solidFill>
            <a:prstDash val="solid"/>
            <a:round/>
            <a:headEnd len="med" w="med" type="none"/>
            <a:tailEnd len="med" w="med" type="triangle"/>
          </a:ln>
        </p:spPr>
      </p:cxnSp>
      <p:pic>
        <p:nvPicPr>
          <p:cNvPr descr="&lt;math xmlns=&quot;http://www.w3.org/1998/Math/MathML&quot;&gt;&lt;msub&gt;&lt;mo largeop=&quot;true&quot;&gt;x&lt;/mo&gt;&lt;mn&gt;1&lt;/mn&gt;&lt;/msub&gt;&lt;/math&gt;" id="572" name="Google Shape;572;p65" title="large x subscript 1"/>
          <p:cNvPicPr preferRelativeResize="0"/>
          <p:nvPr/>
        </p:nvPicPr>
        <p:blipFill>
          <a:blip r:embed="rId3">
            <a:alphaModFix/>
          </a:blip>
          <a:stretch>
            <a:fillRect/>
          </a:stretch>
        </p:blipFill>
        <p:spPr>
          <a:xfrm>
            <a:off x="1360875" y="1899975"/>
            <a:ext cx="366350" cy="390750"/>
          </a:xfrm>
          <a:prstGeom prst="rect">
            <a:avLst/>
          </a:prstGeom>
          <a:noFill/>
          <a:ln>
            <a:noFill/>
          </a:ln>
        </p:spPr>
      </p:pic>
      <p:pic>
        <p:nvPicPr>
          <p:cNvPr descr="&lt;math xmlns=&quot;http://www.w3.org/1998/Math/MathML&quot;&gt;&lt;msub&gt;&lt;mo largeop=&quot;true&quot;&gt;x&lt;/mo&gt;&lt;mn&gt;2&lt;/mn&gt;&lt;/msub&gt;&lt;/math&gt;" id="573" name="Google Shape;573;p65" title="large x subscript 2"/>
          <p:cNvPicPr preferRelativeResize="0"/>
          <p:nvPr/>
        </p:nvPicPr>
        <p:blipFill>
          <a:blip r:embed="rId4">
            <a:alphaModFix/>
          </a:blip>
          <a:stretch>
            <a:fillRect/>
          </a:stretch>
        </p:blipFill>
        <p:spPr>
          <a:xfrm>
            <a:off x="1318075" y="2979150"/>
            <a:ext cx="366350" cy="390777"/>
          </a:xfrm>
          <a:prstGeom prst="rect">
            <a:avLst/>
          </a:prstGeom>
          <a:noFill/>
          <a:ln>
            <a:noFill/>
          </a:ln>
        </p:spPr>
      </p:pic>
      <p:pic>
        <p:nvPicPr>
          <p:cNvPr descr="&lt;math xmlns=&quot;http://www.w3.org/1998/Math/MathML&quot;&gt;&lt;msubsup&gt;&lt;mi&gt;a&lt;/mi&gt;&lt;mn&gt;2&lt;/mn&gt;&lt;mn&gt;1&lt;/mn&gt;&lt;/msubsup&gt;&lt;/math&gt;" id="574" name="Google Shape;574;p65" title="a subscript 2 superscript 1"/>
          <p:cNvPicPr preferRelativeResize="0"/>
          <p:nvPr/>
        </p:nvPicPr>
        <p:blipFill>
          <a:blip r:embed="rId5">
            <a:alphaModFix/>
          </a:blip>
          <a:stretch>
            <a:fillRect/>
          </a:stretch>
        </p:blipFill>
        <p:spPr>
          <a:xfrm>
            <a:off x="2749939" y="3415025"/>
            <a:ext cx="339325" cy="450197"/>
          </a:xfrm>
          <a:prstGeom prst="rect">
            <a:avLst/>
          </a:prstGeom>
          <a:noFill/>
          <a:ln>
            <a:noFill/>
          </a:ln>
        </p:spPr>
      </p:pic>
      <p:pic>
        <p:nvPicPr>
          <p:cNvPr descr="&lt;math xmlns=&quot;http://www.w3.org/1998/Math/MathML&quot;&gt;&lt;mstyle mathsize=&quot;12px&quot;&gt;&lt;msubsup&gt;&lt;mi&gt;a&lt;/mi&gt;&lt;mn&gt;1&lt;/mn&gt;&lt;mn&gt;1&lt;/mn&gt;&lt;/msubsup&gt;&lt;/mstyle&gt;&lt;/math&gt;" id="575" name="Google Shape;575;p65" title="begin mathsize 12px style a subscript 1 superscript 1 end style"/>
          <p:cNvPicPr preferRelativeResize="0"/>
          <p:nvPr/>
        </p:nvPicPr>
        <p:blipFill>
          <a:blip r:embed="rId6">
            <a:alphaModFix/>
          </a:blip>
          <a:stretch>
            <a:fillRect/>
          </a:stretch>
        </p:blipFill>
        <p:spPr>
          <a:xfrm>
            <a:off x="2749926" y="2345513"/>
            <a:ext cx="339328" cy="452438"/>
          </a:xfrm>
          <a:prstGeom prst="rect">
            <a:avLst/>
          </a:prstGeom>
          <a:noFill/>
          <a:ln>
            <a:noFill/>
          </a:ln>
        </p:spPr>
      </p:pic>
      <p:pic>
        <p:nvPicPr>
          <p:cNvPr descr="&lt;math xmlns=&quot;http://www.w3.org/1998/Math/MathML&quot;&gt;&lt;msubsup&gt;&lt;mi&gt;a&lt;/mi&gt;&lt;mn&gt;0&lt;/mn&gt;&lt;mn&gt;1&lt;/mn&gt;&lt;/msubsup&gt;&lt;/math&gt;" id="576" name="Google Shape;576;p65" title="a subscript 0 superscript 1"/>
          <p:cNvPicPr preferRelativeResize="0"/>
          <p:nvPr/>
        </p:nvPicPr>
        <p:blipFill>
          <a:blip r:embed="rId7">
            <a:alphaModFix/>
          </a:blip>
          <a:stretch>
            <a:fillRect/>
          </a:stretch>
        </p:blipFill>
        <p:spPr>
          <a:xfrm>
            <a:off x="2749937" y="1339525"/>
            <a:ext cx="339325" cy="453572"/>
          </a:xfrm>
          <a:prstGeom prst="rect">
            <a:avLst/>
          </a:prstGeom>
          <a:noFill/>
          <a:ln>
            <a:noFill/>
          </a:ln>
        </p:spPr>
      </p:pic>
      <p:pic>
        <p:nvPicPr>
          <p:cNvPr descr="&lt;math xmlns=&quot;http://www.w3.org/1998/Math/MathML&quot;&gt;&lt;msubsup&gt;&lt;mi&gt;a&lt;/mi&gt;&lt;mn&gt;0&lt;/mn&gt;&lt;mn&gt;2&lt;/mn&gt;&lt;/msubsup&gt;&lt;/math&gt;" id="577" name="Google Shape;577;p65" title="a subscript 0 superscript 2"/>
          <p:cNvPicPr preferRelativeResize="0"/>
          <p:nvPr/>
        </p:nvPicPr>
        <p:blipFill>
          <a:blip r:embed="rId8">
            <a:alphaModFix/>
          </a:blip>
          <a:stretch>
            <a:fillRect/>
          </a:stretch>
        </p:blipFill>
        <p:spPr>
          <a:xfrm>
            <a:off x="4153748" y="2328713"/>
            <a:ext cx="366350" cy="486068"/>
          </a:xfrm>
          <a:prstGeom prst="rect">
            <a:avLst/>
          </a:prstGeom>
          <a:noFill/>
          <a:ln>
            <a:noFill/>
          </a:ln>
        </p:spPr>
      </p:pic>
      <p:pic>
        <p:nvPicPr>
          <p:cNvPr descr="&lt;math xmlns=&quot;http://www.w3.org/1998/Math/MathML&quot;&gt;&lt;mtable mathcolor=&quot;#FFFFFF&quot; columnalign=&quot;left&quot;&gt;&lt;mtr&gt;&lt;mtd&gt;&lt;msubsup&gt;&lt;mi&gt;z&lt;/mi&gt;&lt;mn&gt;0&lt;/mn&gt;&lt;mn&gt;1&lt;/mn&gt;&lt;/msubsup&gt;&lt;mo&gt;=&lt;/mo&gt;&lt;msubsup&gt;&lt;mi&gt;w&lt;/mi&gt;&lt;mn&gt;0&lt;/mn&gt;&lt;mn&gt;1&lt;/mn&gt;&lt;/msubsup&gt;&lt;msub&gt;&lt;mi&gt;x&lt;/mi&gt;&lt;mn&gt;1&lt;/mn&gt;&lt;/msub&gt;&lt;mo&gt;+&lt;/mo&gt;&lt;msubsup&gt;&lt;mi&gt;w&lt;/mi&gt;&lt;mn&gt;0&lt;/mn&gt;&lt;mn&gt;1&lt;/mn&gt;&lt;/msubsup&gt;&lt;msub&gt;&lt;mi&gt;x&lt;/mi&gt;&lt;mn&gt;2&lt;/mn&gt;&lt;/msub&gt;&lt;mo&gt;+&lt;/mo&gt;&lt;msubsup&gt;&lt;mi&gt;b&lt;/mi&gt;&lt;mn&gt;0&lt;/mn&gt;&lt;mn&gt;1&lt;/mn&gt;&lt;/msubsup&gt;&lt;/mtd&gt;&lt;/mtr&gt;&lt;mtr&gt;&lt;mtd&gt;&lt;msubsup&gt;&lt;mi&gt;a&lt;/mi&gt;&lt;mn&gt;0&lt;/mn&gt;&lt;mn&gt;1&lt;/mn&gt;&lt;/msubsup&gt;&lt;mo&gt;=&lt;/mo&gt;&lt;mi&gt;g&lt;/mi&gt;&lt;mfenced&gt;&lt;msubsup&gt;&lt;mi&gt;z&lt;/mi&gt;&lt;mn&gt;0&lt;/mn&gt;&lt;mn&gt;1&lt;/mn&gt;&lt;/msubsup&gt;&lt;/mfenced&gt;&lt;/mtd&gt;&lt;/mtr&gt;&lt;/mtable&gt;&lt;/math&gt;" id="578" name="Google Shape;578;p65" title="table attributes columnalign left end attributes row cell z subscript 0 superscript 1 equals w subscript 0 superscript 1 x subscript 1 plus w subscript 0 superscript 1 x subscript 2 plus b subscript 0 superscript 1 end cell row cell a subscript 0 superscript 1 equals g open parentheses z subscript 0 superscript 1 close parentheses end cell end table"/>
          <p:cNvPicPr preferRelativeResize="0"/>
          <p:nvPr/>
        </p:nvPicPr>
        <p:blipFill>
          <a:blip r:embed="rId9">
            <a:alphaModFix/>
          </a:blip>
          <a:stretch>
            <a:fillRect/>
          </a:stretch>
        </p:blipFill>
        <p:spPr>
          <a:xfrm>
            <a:off x="4800600" y="1772304"/>
            <a:ext cx="4343400" cy="1597624"/>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2" name="Shape 582"/>
        <p:cNvGrpSpPr/>
        <p:nvPr/>
      </p:nvGrpSpPr>
      <p:grpSpPr>
        <a:xfrm>
          <a:off x="0" y="0"/>
          <a:ext cx="0" cy="0"/>
          <a:chOff x="0" y="0"/>
          <a:chExt cx="0" cy="0"/>
        </a:xfrm>
      </p:grpSpPr>
      <p:sp>
        <p:nvSpPr>
          <p:cNvPr id="583" name="Google Shape;583;p66"/>
          <p:cNvSpPr txBox="1"/>
          <p:nvPr>
            <p:ph type="title"/>
          </p:nvPr>
        </p:nvSpPr>
        <p:spPr>
          <a:xfrm>
            <a:off x="311700" y="1014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But why this activation function?</a:t>
            </a:r>
            <a:endParaRPr/>
          </a:p>
          <a:p>
            <a:pPr indent="0" lvl="0" marL="0" rtl="0" algn="l">
              <a:spcBef>
                <a:spcPts val="0"/>
              </a:spcBef>
              <a:spcAft>
                <a:spcPts val="0"/>
              </a:spcAft>
              <a:buNone/>
            </a:pPr>
            <a:r>
              <a:t/>
            </a:r>
            <a:endParaRPr/>
          </a:p>
        </p:txBody>
      </p:sp>
      <p:sp>
        <p:nvSpPr>
          <p:cNvPr id="584" name="Google Shape;584;p66"/>
          <p:cNvSpPr/>
          <p:nvPr/>
        </p:nvSpPr>
        <p:spPr>
          <a:xfrm>
            <a:off x="1092850" y="1664363"/>
            <a:ext cx="762000" cy="732000"/>
          </a:xfrm>
          <a:prstGeom prst="ellipse">
            <a:avLst/>
          </a:prstGeom>
          <a:solidFill>
            <a:schemeClr val="lt2"/>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66"/>
          <p:cNvSpPr/>
          <p:nvPr/>
        </p:nvSpPr>
        <p:spPr>
          <a:xfrm>
            <a:off x="1092850" y="2779288"/>
            <a:ext cx="762000" cy="732000"/>
          </a:xfrm>
          <a:prstGeom prst="ellipse">
            <a:avLst/>
          </a:prstGeom>
          <a:solidFill>
            <a:schemeClr val="lt2"/>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66"/>
          <p:cNvSpPr/>
          <p:nvPr/>
        </p:nvSpPr>
        <p:spPr>
          <a:xfrm>
            <a:off x="2538650" y="1167975"/>
            <a:ext cx="762000" cy="732000"/>
          </a:xfrm>
          <a:prstGeom prst="ellipse">
            <a:avLst/>
          </a:prstGeom>
          <a:solidFill>
            <a:schemeClr val="lt2"/>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66"/>
          <p:cNvSpPr/>
          <p:nvPr/>
        </p:nvSpPr>
        <p:spPr>
          <a:xfrm>
            <a:off x="2538650" y="2205738"/>
            <a:ext cx="762000" cy="732000"/>
          </a:xfrm>
          <a:prstGeom prst="ellipse">
            <a:avLst/>
          </a:prstGeom>
          <a:solidFill>
            <a:schemeClr val="lt2"/>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66"/>
          <p:cNvSpPr/>
          <p:nvPr/>
        </p:nvSpPr>
        <p:spPr>
          <a:xfrm>
            <a:off x="2538650" y="3243500"/>
            <a:ext cx="762000" cy="732000"/>
          </a:xfrm>
          <a:prstGeom prst="ellipse">
            <a:avLst/>
          </a:prstGeom>
          <a:solidFill>
            <a:schemeClr val="lt2"/>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66"/>
          <p:cNvSpPr/>
          <p:nvPr/>
        </p:nvSpPr>
        <p:spPr>
          <a:xfrm>
            <a:off x="3942325" y="2205738"/>
            <a:ext cx="762000" cy="732000"/>
          </a:xfrm>
          <a:prstGeom prst="ellipse">
            <a:avLst/>
          </a:prstGeom>
          <a:solidFill>
            <a:schemeClr val="lt2"/>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90" name="Google Shape;590;p66"/>
          <p:cNvCxnSpPr>
            <a:stCxn id="584" idx="6"/>
            <a:endCxn id="586" idx="2"/>
          </p:cNvCxnSpPr>
          <p:nvPr/>
        </p:nvCxnSpPr>
        <p:spPr>
          <a:xfrm flipH="1" rot="10800000">
            <a:off x="1854850" y="1533863"/>
            <a:ext cx="683700" cy="496500"/>
          </a:xfrm>
          <a:prstGeom prst="straightConnector1">
            <a:avLst/>
          </a:prstGeom>
          <a:noFill/>
          <a:ln cap="flat" cmpd="sng" w="28575">
            <a:solidFill>
              <a:srgbClr val="FF0000"/>
            </a:solidFill>
            <a:prstDash val="solid"/>
            <a:round/>
            <a:headEnd len="med" w="med" type="none"/>
            <a:tailEnd len="med" w="med" type="triangle"/>
          </a:ln>
        </p:spPr>
      </p:cxnSp>
      <p:cxnSp>
        <p:nvCxnSpPr>
          <p:cNvPr id="591" name="Google Shape;591;p66"/>
          <p:cNvCxnSpPr>
            <a:stCxn id="584" idx="6"/>
            <a:endCxn id="587" idx="2"/>
          </p:cNvCxnSpPr>
          <p:nvPr/>
        </p:nvCxnSpPr>
        <p:spPr>
          <a:xfrm>
            <a:off x="1854850" y="2030363"/>
            <a:ext cx="683700" cy="541500"/>
          </a:xfrm>
          <a:prstGeom prst="straightConnector1">
            <a:avLst/>
          </a:prstGeom>
          <a:noFill/>
          <a:ln cap="flat" cmpd="sng" w="28575">
            <a:solidFill>
              <a:srgbClr val="FFFFFF"/>
            </a:solidFill>
            <a:prstDash val="solid"/>
            <a:round/>
            <a:headEnd len="med" w="med" type="none"/>
            <a:tailEnd len="med" w="med" type="triangle"/>
          </a:ln>
        </p:spPr>
      </p:cxnSp>
      <p:cxnSp>
        <p:nvCxnSpPr>
          <p:cNvPr id="592" name="Google Shape;592;p66"/>
          <p:cNvCxnSpPr>
            <a:stCxn id="584" idx="6"/>
            <a:endCxn id="588" idx="2"/>
          </p:cNvCxnSpPr>
          <p:nvPr/>
        </p:nvCxnSpPr>
        <p:spPr>
          <a:xfrm>
            <a:off x="1854850" y="2030363"/>
            <a:ext cx="683700" cy="1579200"/>
          </a:xfrm>
          <a:prstGeom prst="straightConnector1">
            <a:avLst/>
          </a:prstGeom>
          <a:noFill/>
          <a:ln cap="flat" cmpd="sng" w="28575">
            <a:solidFill>
              <a:srgbClr val="FFFFFF"/>
            </a:solidFill>
            <a:prstDash val="solid"/>
            <a:round/>
            <a:headEnd len="med" w="med" type="none"/>
            <a:tailEnd len="med" w="med" type="triangle"/>
          </a:ln>
        </p:spPr>
      </p:cxnSp>
      <p:cxnSp>
        <p:nvCxnSpPr>
          <p:cNvPr id="593" name="Google Shape;593;p66"/>
          <p:cNvCxnSpPr>
            <a:stCxn id="585" idx="6"/>
            <a:endCxn id="586" idx="2"/>
          </p:cNvCxnSpPr>
          <p:nvPr/>
        </p:nvCxnSpPr>
        <p:spPr>
          <a:xfrm flipH="1" rot="10800000">
            <a:off x="1854850" y="1533988"/>
            <a:ext cx="683700" cy="1611300"/>
          </a:xfrm>
          <a:prstGeom prst="straightConnector1">
            <a:avLst/>
          </a:prstGeom>
          <a:noFill/>
          <a:ln cap="flat" cmpd="sng" w="28575">
            <a:solidFill>
              <a:srgbClr val="FF0000"/>
            </a:solidFill>
            <a:prstDash val="solid"/>
            <a:round/>
            <a:headEnd len="med" w="med" type="none"/>
            <a:tailEnd len="med" w="med" type="triangle"/>
          </a:ln>
        </p:spPr>
      </p:cxnSp>
      <p:cxnSp>
        <p:nvCxnSpPr>
          <p:cNvPr id="594" name="Google Shape;594;p66"/>
          <p:cNvCxnSpPr>
            <a:stCxn id="585" idx="6"/>
            <a:endCxn id="587" idx="2"/>
          </p:cNvCxnSpPr>
          <p:nvPr/>
        </p:nvCxnSpPr>
        <p:spPr>
          <a:xfrm flipH="1" rot="10800000">
            <a:off x="1854850" y="2571688"/>
            <a:ext cx="683700" cy="573600"/>
          </a:xfrm>
          <a:prstGeom prst="straightConnector1">
            <a:avLst/>
          </a:prstGeom>
          <a:noFill/>
          <a:ln cap="flat" cmpd="sng" w="28575">
            <a:solidFill>
              <a:srgbClr val="FFFFFF"/>
            </a:solidFill>
            <a:prstDash val="solid"/>
            <a:round/>
            <a:headEnd len="med" w="med" type="none"/>
            <a:tailEnd len="med" w="med" type="triangle"/>
          </a:ln>
        </p:spPr>
      </p:cxnSp>
      <p:cxnSp>
        <p:nvCxnSpPr>
          <p:cNvPr id="595" name="Google Shape;595;p66"/>
          <p:cNvCxnSpPr>
            <a:stCxn id="585" idx="6"/>
            <a:endCxn id="588" idx="2"/>
          </p:cNvCxnSpPr>
          <p:nvPr/>
        </p:nvCxnSpPr>
        <p:spPr>
          <a:xfrm>
            <a:off x="1854850" y="3145288"/>
            <a:ext cx="683700" cy="464100"/>
          </a:xfrm>
          <a:prstGeom prst="straightConnector1">
            <a:avLst/>
          </a:prstGeom>
          <a:noFill/>
          <a:ln cap="flat" cmpd="sng" w="28575">
            <a:solidFill>
              <a:srgbClr val="FFFFFF"/>
            </a:solidFill>
            <a:prstDash val="solid"/>
            <a:round/>
            <a:headEnd len="med" w="med" type="none"/>
            <a:tailEnd len="med" w="med" type="triangle"/>
          </a:ln>
        </p:spPr>
      </p:cxnSp>
      <p:cxnSp>
        <p:nvCxnSpPr>
          <p:cNvPr id="596" name="Google Shape;596;p66"/>
          <p:cNvCxnSpPr>
            <a:stCxn id="586" idx="6"/>
            <a:endCxn id="589" idx="2"/>
          </p:cNvCxnSpPr>
          <p:nvPr/>
        </p:nvCxnSpPr>
        <p:spPr>
          <a:xfrm>
            <a:off x="3300650" y="1533975"/>
            <a:ext cx="641700" cy="1037700"/>
          </a:xfrm>
          <a:prstGeom prst="straightConnector1">
            <a:avLst/>
          </a:prstGeom>
          <a:noFill/>
          <a:ln cap="flat" cmpd="sng" w="28575">
            <a:solidFill>
              <a:srgbClr val="FFFFFF"/>
            </a:solidFill>
            <a:prstDash val="solid"/>
            <a:round/>
            <a:headEnd len="med" w="med" type="none"/>
            <a:tailEnd len="med" w="med" type="triangle"/>
          </a:ln>
        </p:spPr>
      </p:cxnSp>
      <p:cxnSp>
        <p:nvCxnSpPr>
          <p:cNvPr id="597" name="Google Shape;597;p66"/>
          <p:cNvCxnSpPr>
            <a:stCxn id="587" idx="6"/>
            <a:endCxn id="589" idx="2"/>
          </p:cNvCxnSpPr>
          <p:nvPr/>
        </p:nvCxnSpPr>
        <p:spPr>
          <a:xfrm>
            <a:off x="3300650" y="2571738"/>
            <a:ext cx="641700" cy="0"/>
          </a:xfrm>
          <a:prstGeom prst="straightConnector1">
            <a:avLst/>
          </a:prstGeom>
          <a:noFill/>
          <a:ln cap="flat" cmpd="sng" w="28575">
            <a:solidFill>
              <a:srgbClr val="FFFFFF"/>
            </a:solidFill>
            <a:prstDash val="solid"/>
            <a:round/>
            <a:headEnd len="med" w="med" type="none"/>
            <a:tailEnd len="med" w="med" type="triangle"/>
          </a:ln>
        </p:spPr>
      </p:cxnSp>
      <p:cxnSp>
        <p:nvCxnSpPr>
          <p:cNvPr id="598" name="Google Shape;598;p66"/>
          <p:cNvCxnSpPr>
            <a:stCxn id="588" idx="6"/>
            <a:endCxn id="589" idx="2"/>
          </p:cNvCxnSpPr>
          <p:nvPr/>
        </p:nvCxnSpPr>
        <p:spPr>
          <a:xfrm flipH="1" rot="10800000">
            <a:off x="3300650" y="2571800"/>
            <a:ext cx="641700" cy="1037700"/>
          </a:xfrm>
          <a:prstGeom prst="straightConnector1">
            <a:avLst/>
          </a:prstGeom>
          <a:noFill/>
          <a:ln cap="flat" cmpd="sng" w="28575">
            <a:solidFill>
              <a:srgbClr val="FFFFFF"/>
            </a:solidFill>
            <a:prstDash val="solid"/>
            <a:round/>
            <a:headEnd len="med" w="med" type="none"/>
            <a:tailEnd len="med" w="med" type="triangle"/>
          </a:ln>
        </p:spPr>
      </p:cxnSp>
      <p:pic>
        <p:nvPicPr>
          <p:cNvPr descr="&lt;math xmlns=&quot;http://www.w3.org/1998/Math/MathML&quot;&gt;&lt;msub&gt;&lt;mo largeop=&quot;true&quot;&gt;x&lt;/mo&gt;&lt;mn&gt;1&lt;/mn&gt;&lt;/msub&gt;&lt;/math&gt;" id="599" name="Google Shape;599;p66" title="large x subscript 1"/>
          <p:cNvPicPr preferRelativeResize="0"/>
          <p:nvPr/>
        </p:nvPicPr>
        <p:blipFill>
          <a:blip r:embed="rId3">
            <a:alphaModFix/>
          </a:blip>
          <a:stretch>
            <a:fillRect/>
          </a:stretch>
        </p:blipFill>
        <p:spPr>
          <a:xfrm>
            <a:off x="1360875" y="1899975"/>
            <a:ext cx="366350" cy="390750"/>
          </a:xfrm>
          <a:prstGeom prst="rect">
            <a:avLst/>
          </a:prstGeom>
          <a:noFill/>
          <a:ln>
            <a:noFill/>
          </a:ln>
        </p:spPr>
      </p:pic>
      <p:pic>
        <p:nvPicPr>
          <p:cNvPr descr="&lt;math xmlns=&quot;http://www.w3.org/1998/Math/MathML&quot;&gt;&lt;msub&gt;&lt;mo largeop=&quot;true&quot;&gt;x&lt;/mo&gt;&lt;mn&gt;2&lt;/mn&gt;&lt;/msub&gt;&lt;/math&gt;" id="600" name="Google Shape;600;p66" title="large x subscript 2"/>
          <p:cNvPicPr preferRelativeResize="0"/>
          <p:nvPr/>
        </p:nvPicPr>
        <p:blipFill>
          <a:blip r:embed="rId4">
            <a:alphaModFix/>
          </a:blip>
          <a:stretch>
            <a:fillRect/>
          </a:stretch>
        </p:blipFill>
        <p:spPr>
          <a:xfrm>
            <a:off x="1318075" y="2979150"/>
            <a:ext cx="366350" cy="390777"/>
          </a:xfrm>
          <a:prstGeom prst="rect">
            <a:avLst/>
          </a:prstGeom>
          <a:noFill/>
          <a:ln>
            <a:noFill/>
          </a:ln>
        </p:spPr>
      </p:pic>
      <p:pic>
        <p:nvPicPr>
          <p:cNvPr descr="&lt;math xmlns=&quot;http://www.w3.org/1998/Math/MathML&quot;&gt;&lt;msubsup&gt;&lt;mi&gt;a&lt;/mi&gt;&lt;mn&gt;2&lt;/mn&gt;&lt;mn&gt;1&lt;/mn&gt;&lt;/msubsup&gt;&lt;/math&gt;" id="601" name="Google Shape;601;p66" title="a subscript 2 superscript 1"/>
          <p:cNvPicPr preferRelativeResize="0"/>
          <p:nvPr/>
        </p:nvPicPr>
        <p:blipFill>
          <a:blip r:embed="rId5">
            <a:alphaModFix/>
          </a:blip>
          <a:stretch>
            <a:fillRect/>
          </a:stretch>
        </p:blipFill>
        <p:spPr>
          <a:xfrm>
            <a:off x="2749939" y="3415025"/>
            <a:ext cx="339325" cy="450197"/>
          </a:xfrm>
          <a:prstGeom prst="rect">
            <a:avLst/>
          </a:prstGeom>
          <a:noFill/>
          <a:ln>
            <a:noFill/>
          </a:ln>
        </p:spPr>
      </p:pic>
      <p:pic>
        <p:nvPicPr>
          <p:cNvPr descr="&lt;math xmlns=&quot;http://www.w3.org/1998/Math/MathML&quot;&gt;&lt;mstyle mathsize=&quot;12px&quot;&gt;&lt;msubsup&gt;&lt;mi&gt;a&lt;/mi&gt;&lt;mn&gt;1&lt;/mn&gt;&lt;mn&gt;1&lt;/mn&gt;&lt;/msubsup&gt;&lt;/mstyle&gt;&lt;/math&gt;" id="602" name="Google Shape;602;p66" title="begin mathsize 12px style a subscript 1 superscript 1 end style"/>
          <p:cNvPicPr preferRelativeResize="0"/>
          <p:nvPr/>
        </p:nvPicPr>
        <p:blipFill>
          <a:blip r:embed="rId6">
            <a:alphaModFix/>
          </a:blip>
          <a:stretch>
            <a:fillRect/>
          </a:stretch>
        </p:blipFill>
        <p:spPr>
          <a:xfrm>
            <a:off x="2749926" y="2345513"/>
            <a:ext cx="339328" cy="452438"/>
          </a:xfrm>
          <a:prstGeom prst="rect">
            <a:avLst/>
          </a:prstGeom>
          <a:noFill/>
          <a:ln>
            <a:noFill/>
          </a:ln>
        </p:spPr>
      </p:pic>
      <p:pic>
        <p:nvPicPr>
          <p:cNvPr descr="&lt;math xmlns=&quot;http://www.w3.org/1998/Math/MathML&quot;&gt;&lt;msubsup&gt;&lt;mi&gt;a&lt;/mi&gt;&lt;mn&gt;0&lt;/mn&gt;&lt;mn&gt;1&lt;/mn&gt;&lt;/msubsup&gt;&lt;/math&gt;" id="603" name="Google Shape;603;p66" title="a subscript 0 superscript 1"/>
          <p:cNvPicPr preferRelativeResize="0"/>
          <p:nvPr/>
        </p:nvPicPr>
        <p:blipFill>
          <a:blip r:embed="rId7">
            <a:alphaModFix/>
          </a:blip>
          <a:stretch>
            <a:fillRect/>
          </a:stretch>
        </p:blipFill>
        <p:spPr>
          <a:xfrm>
            <a:off x="2749937" y="1339525"/>
            <a:ext cx="339325" cy="453572"/>
          </a:xfrm>
          <a:prstGeom prst="rect">
            <a:avLst/>
          </a:prstGeom>
          <a:noFill/>
          <a:ln>
            <a:noFill/>
          </a:ln>
        </p:spPr>
      </p:pic>
      <p:pic>
        <p:nvPicPr>
          <p:cNvPr descr="&lt;math xmlns=&quot;http://www.w3.org/1998/Math/MathML&quot;&gt;&lt;msubsup&gt;&lt;mi&gt;a&lt;/mi&gt;&lt;mn&gt;0&lt;/mn&gt;&lt;mn&gt;2&lt;/mn&gt;&lt;/msubsup&gt;&lt;/math&gt;" id="604" name="Google Shape;604;p66" title="a subscript 0 superscript 2"/>
          <p:cNvPicPr preferRelativeResize="0"/>
          <p:nvPr/>
        </p:nvPicPr>
        <p:blipFill>
          <a:blip r:embed="rId8">
            <a:alphaModFix/>
          </a:blip>
          <a:stretch>
            <a:fillRect/>
          </a:stretch>
        </p:blipFill>
        <p:spPr>
          <a:xfrm>
            <a:off x="4153748" y="2328713"/>
            <a:ext cx="366350" cy="486068"/>
          </a:xfrm>
          <a:prstGeom prst="rect">
            <a:avLst/>
          </a:prstGeom>
          <a:noFill/>
          <a:ln>
            <a:noFill/>
          </a:ln>
        </p:spPr>
      </p:pic>
      <p:pic>
        <p:nvPicPr>
          <p:cNvPr descr="&lt;math xmlns=&quot;http://www.w3.org/1998/Math/MathML&quot;&gt;&lt;mtable mathcolor=&quot;#FFFFFF&quot; columnalign=&quot;left&quot;&gt;&lt;mtr&gt;&lt;mtd&gt;&lt;msubsup&gt;&lt;mi&gt;z&lt;/mi&gt;&lt;mn&gt;0&lt;/mn&gt;&lt;mn&gt;1&lt;/mn&gt;&lt;/msubsup&gt;&lt;mo&gt;=&lt;/mo&gt;&lt;msubsup&gt;&lt;mi&gt;w&lt;/mi&gt;&lt;mn&gt;0&lt;/mn&gt;&lt;mn&gt;1&lt;/mn&gt;&lt;/msubsup&gt;&lt;msub&gt;&lt;mi&gt;x&lt;/mi&gt;&lt;mn&gt;1&lt;/mn&gt;&lt;/msub&gt;&lt;mo&gt;+&lt;/mo&gt;&lt;msubsup&gt;&lt;mi&gt;w&lt;/mi&gt;&lt;mn&gt;0&lt;/mn&gt;&lt;mn&gt;1&lt;/mn&gt;&lt;/msubsup&gt;&lt;msub&gt;&lt;mi&gt;x&lt;/mi&gt;&lt;mn&gt;2&lt;/mn&gt;&lt;/msub&gt;&lt;mo&gt;+&lt;/mo&gt;&lt;msubsup&gt;&lt;mi&gt;b&lt;/mi&gt;&lt;mn&gt;0&lt;/mn&gt;&lt;mn&gt;1&lt;/mn&gt;&lt;/msubsup&gt;&lt;/mtd&gt;&lt;/mtr&gt;&lt;mtr&gt;&lt;mtd&gt;&lt;msubsup&gt;&lt;mi&gt;a&lt;/mi&gt;&lt;mn&gt;0&lt;/mn&gt;&lt;mn&gt;1&lt;/mn&gt;&lt;/msubsup&gt;&lt;mo&gt;=&lt;/mo&gt;&lt;mi&gt;g&lt;/mi&gt;&lt;mfenced&gt;&lt;msubsup&gt;&lt;mi&gt;z&lt;/mi&gt;&lt;mn&gt;0&lt;/mn&gt;&lt;mn&gt;1&lt;/mn&gt;&lt;/msubsup&gt;&lt;/mfenced&gt;&lt;/mtd&gt;&lt;/mtr&gt;&lt;/mtable&gt;&lt;/math&gt;" id="605" name="Google Shape;605;p66" title="table attributes columnalign left end attributes row cell z subscript 0 superscript 1 equals w subscript 0 superscript 1 x subscript 1 plus w subscript 0 superscript 1 x subscript 2 plus b subscript 0 superscript 1 end cell row cell a subscript 0 superscript 1 equals g open parentheses z subscript 0 superscript 1 close parentheses end cell end table"/>
          <p:cNvPicPr preferRelativeResize="0"/>
          <p:nvPr/>
        </p:nvPicPr>
        <p:blipFill>
          <a:blip r:embed="rId9">
            <a:alphaModFix/>
          </a:blip>
          <a:stretch>
            <a:fillRect/>
          </a:stretch>
        </p:blipFill>
        <p:spPr>
          <a:xfrm>
            <a:off x="4800600" y="1772304"/>
            <a:ext cx="4343400" cy="1597624"/>
          </a:xfrm>
          <a:prstGeom prst="rect">
            <a:avLst/>
          </a:prstGeom>
          <a:noFill/>
          <a:ln>
            <a:noFill/>
          </a:ln>
        </p:spPr>
      </p:pic>
      <p:sp>
        <p:nvSpPr>
          <p:cNvPr id="606" name="Google Shape;606;p66"/>
          <p:cNvSpPr/>
          <p:nvPr/>
        </p:nvSpPr>
        <p:spPr>
          <a:xfrm>
            <a:off x="4874150" y="2623875"/>
            <a:ext cx="2094000" cy="8874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0" name="Shape 610"/>
        <p:cNvGrpSpPr/>
        <p:nvPr/>
      </p:nvGrpSpPr>
      <p:grpSpPr>
        <a:xfrm>
          <a:off x="0" y="0"/>
          <a:ext cx="0" cy="0"/>
          <a:chOff x="0" y="0"/>
          <a:chExt cx="0" cy="0"/>
        </a:xfrm>
      </p:grpSpPr>
      <p:sp>
        <p:nvSpPr>
          <p:cNvPr id="611" name="Google Shape;611;p67"/>
          <p:cNvSpPr txBox="1"/>
          <p:nvPr>
            <p:ph type="title"/>
          </p:nvPr>
        </p:nvSpPr>
        <p:spPr>
          <a:xfrm>
            <a:off x="311700" y="1014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But why this activation function?</a:t>
            </a:r>
            <a:endParaRPr/>
          </a:p>
          <a:p>
            <a:pPr indent="0" lvl="0" marL="0" rtl="0" algn="l">
              <a:spcBef>
                <a:spcPts val="0"/>
              </a:spcBef>
              <a:spcAft>
                <a:spcPts val="0"/>
              </a:spcAft>
              <a:buNone/>
            </a:pPr>
            <a:r>
              <a:t/>
            </a:r>
            <a:endParaRPr/>
          </a:p>
        </p:txBody>
      </p:sp>
      <p:sp>
        <p:nvSpPr>
          <p:cNvPr id="612" name="Google Shape;612;p67"/>
          <p:cNvSpPr txBox="1"/>
          <p:nvPr>
            <p:ph type="title"/>
          </p:nvPr>
        </p:nvSpPr>
        <p:spPr>
          <a:xfrm>
            <a:off x="381225" y="817050"/>
            <a:ext cx="4353900" cy="772800"/>
          </a:xfrm>
          <a:prstGeom prst="rect">
            <a:avLst/>
          </a:prstGeom>
        </p:spPr>
        <p:txBody>
          <a:bodyPr anchorCtr="0" anchor="t" bIns="91425" lIns="91425" spcFirstLastPara="1" rIns="91425" wrap="square" tIns="91425">
            <a:normAutofit fontScale="90000"/>
          </a:bodyPr>
          <a:lstStyle/>
          <a:p>
            <a:pPr indent="-325755" lvl="0" marL="457200" rtl="0" algn="l">
              <a:spcBef>
                <a:spcPts val="0"/>
              </a:spcBef>
              <a:spcAft>
                <a:spcPts val="0"/>
              </a:spcAft>
              <a:buSzPct val="100000"/>
              <a:buChar char="●"/>
            </a:pPr>
            <a:r>
              <a:rPr lang="en" sz="1700"/>
              <a:t>Helps to create more complex models</a:t>
            </a:r>
            <a:endParaRPr sz="1700"/>
          </a:p>
          <a:p>
            <a:pPr indent="-325755" lvl="0" marL="457200" rtl="0" algn="l">
              <a:spcBef>
                <a:spcPts val="0"/>
              </a:spcBef>
              <a:spcAft>
                <a:spcPts val="0"/>
              </a:spcAft>
              <a:buSzPct val="100000"/>
              <a:buChar char="●"/>
            </a:pPr>
            <a:r>
              <a:rPr lang="en" sz="1700"/>
              <a:t>Adds non-linearity to our model</a:t>
            </a:r>
            <a:endParaRPr sz="1700"/>
          </a:p>
          <a:p>
            <a:pPr indent="0" lvl="0" marL="0" rtl="0" algn="l">
              <a:spcBef>
                <a:spcPts val="0"/>
              </a:spcBef>
              <a:spcAft>
                <a:spcPts val="0"/>
              </a:spcAft>
              <a:buNone/>
            </a:pPr>
            <a:r>
              <a:t/>
            </a:r>
            <a:endParaRPr sz="1700"/>
          </a:p>
          <a:p>
            <a:pPr indent="0" lvl="0" marL="0" rtl="0" algn="l">
              <a:spcBef>
                <a:spcPts val="0"/>
              </a:spcBef>
              <a:spcAft>
                <a:spcPts val="0"/>
              </a:spcAft>
              <a:buNone/>
            </a:pPr>
            <a:r>
              <a:t/>
            </a:r>
            <a:endParaRPr sz="3100"/>
          </a:p>
        </p:txBody>
      </p:sp>
      <p:sp>
        <p:nvSpPr>
          <p:cNvPr id="613" name="Google Shape;613;p67"/>
          <p:cNvSpPr txBox="1"/>
          <p:nvPr>
            <p:ph type="title"/>
          </p:nvPr>
        </p:nvSpPr>
        <p:spPr>
          <a:xfrm>
            <a:off x="381225" y="1763750"/>
            <a:ext cx="4751100" cy="12858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sz="2300"/>
              <a:t>Without activation functions, our neural network is just a linear regression model!</a:t>
            </a:r>
            <a:endParaRPr sz="2300"/>
          </a:p>
          <a:p>
            <a:pPr indent="0" lvl="0" marL="0" rtl="0" algn="ctr">
              <a:spcBef>
                <a:spcPts val="0"/>
              </a:spcBef>
              <a:spcAft>
                <a:spcPts val="0"/>
              </a:spcAft>
              <a:buNone/>
            </a:pPr>
            <a:r>
              <a:t/>
            </a:r>
            <a:endParaRPr sz="2300"/>
          </a:p>
        </p:txBody>
      </p:sp>
      <p:cxnSp>
        <p:nvCxnSpPr>
          <p:cNvPr id="614" name="Google Shape;614;p67"/>
          <p:cNvCxnSpPr/>
          <p:nvPr/>
        </p:nvCxnSpPr>
        <p:spPr>
          <a:xfrm rot="10800000">
            <a:off x="5617500" y="1151925"/>
            <a:ext cx="0" cy="3214800"/>
          </a:xfrm>
          <a:prstGeom prst="straightConnector1">
            <a:avLst/>
          </a:prstGeom>
          <a:noFill/>
          <a:ln cap="flat" cmpd="sng" w="28575">
            <a:solidFill>
              <a:srgbClr val="FFFFFF"/>
            </a:solidFill>
            <a:prstDash val="solid"/>
            <a:round/>
            <a:headEnd len="med" w="med" type="none"/>
            <a:tailEnd len="med" w="med" type="triangle"/>
          </a:ln>
        </p:spPr>
      </p:cxnSp>
      <p:cxnSp>
        <p:nvCxnSpPr>
          <p:cNvPr id="615" name="Google Shape;615;p67"/>
          <p:cNvCxnSpPr/>
          <p:nvPr/>
        </p:nvCxnSpPr>
        <p:spPr>
          <a:xfrm rot="10800000">
            <a:off x="7224900" y="2759325"/>
            <a:ext cx="0" cy="3214800"/>
          </a:xfrm>
          <a:prstGeom prst="straightConnector1">
            <a:avLst/>
          </a:prstGeom>
          <a:noFill/>
          <a:ln cap="flat" cmpd="sng" w="28575">
            <a:solidFill>
              <a:srgbClr val="FFFFFF"/>
            </a:solidFill>
            <a:prstDash val="solid"/>
            <a:round/>
            <a:headEnd len="med" w="med" type="none"/>
            <a:tailEnd len="med" w="med" type="triangle"/>
          </a:ln>
        </p:spPr>
      </p:cxnSp>
      <p:sp>
        <p:nvSpPr>
          <p:cNvPr id="616" name="Google Shape;616;p67"/>
          <p:cNvSpPr/>
          <p:nvPr/>
        </p:nvSpPr>
        <p:spPr>
          <a:xfrm>
            <a:off x="7861750" y="2515200"/>
            <a:ext cx="112800" cy="1131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0000"/>
              </a:solidFill>
            </a:endParaRPr>
          </a:p>
        </p:txBody>
      </p:sp>
      <p:sp>
        <p:nvSpPr>
          <p:cNvPr id="617" name="Google Shape;617;p67"/>
          <p:cNvSpPr/>
          <p:nvPr/>
        </p:nvSpPr>
        <p:spPr>
          <a:xfrm>
            <a:off x="8610700" y="3358125"/>
            <a:ext cx="112800" cy="1131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0000"/>
              </a:solidFill>
            </a:endParaRPr>
          </a:p>
        </p:txBody>
      </p:sp>
      <p:sp>
        <p:nvSpPr>
          <p:cNvPr id="618" name="Google Shape;618;p67"/>
          <p:cNvSpPr/>
          <p:nvPr/>
        </p:nvSpPr>
        <p:spPr>
          <a:xfrm>
            <a:off x="7494500" y="2090325"/>
            <a:ext cx="112800" cy="1131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0000"/>
              </a:solidFill>
            </a:endParaRPr>
          </a:p>
        </p:txBody>
      </p:sp>
      <p:sp>
        <p:nvSpPr>
          <p:cNvPr id="619" name="Google Shape;619;p67"/>
          <p:cNvSpPr/>
          <p:nvPr/>
        </p:nvSpPr>
        <p:spPr>
          <a:xfrm>
            <a:off x="8122550" y="2203425"/>
            <a:ext cx="112800" cy="1131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0000"/>
              </a:solidFill>
            </a:endParaRPr>
          </a:p>
        </p:txBody>
      </p:sp>
      <p:sp>
        <p:nvSpPr>
          <p:cNvPr id="620" name="Google Shape;620;p67"/>
          <p:cNvSpPr/>
          <p:nvPr/>
        </p:nvSpPr>
        <p:spPr>
          <a:xfrm>
            <a:off x="8325375" y="3098475"/>
            <a:ext cx="112800" cy="1131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0000"/>
              </a:solidFill>
            </a:endParaRPr>
          </a:p>
        </p:txBody>
      </p:sp>
      <p:sp>
        <p:nvSpPr>
          <p:cNvPr id="621" name="Google Shape;621;p67"/>
          <p:cNvSpPr/>
          <p:nvPr/>
        </p:nvSpPr>
        <p:spPr>
          <a:xfrm>
            <a:off x="6874700" y="1844550"/>
            <a:ext cx="112800" cy="1131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0000"/>
              </a:solidFill>
            </a:endParaRPr>
          </a:p>
        </p:txBody>
      </p:sp>
      <p:sp>
        <p:nvSpPr>
          <p:cNvPr id="622" name="Google Shape;622;p67"/>
          <p:cNvSpPr/>
          <p:nvPr/>
        </p:nvSpPr>
        <p:spPr>
          <a:xfrm>
            <a:off x="6309975" y="3358125"/>
            <a:ext cx="112800" cy="113100"/>
          </a:xfrm>
          <a:prstGeom prst="ellipse">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0000"/>
              </a:solidFill>
            </a:endParaRPr>
          </a:p>
        </p:txBody>
      </p:sp>
      <p:sp>
        <p:nvSpPr>
          <p:cNvPr id="623" name="Google Shape;623;p67"/>
          <p:cNvSpPr/>
          <p:nvPr/>
        </p:nvSpPr>
        <p:spPr>
          <a:xfrm>
            <a:off x="6761900" y="2255400"/>
            <a:ext cx="112800" cy="1131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0000"/>
              </a:solidFill>
            </a:endParaRPr>
          </a:p>
        </p:txBody>
      </p:sp>
      <p:sp>
        <p:nvSpPr>
          <p:cNvPr id="624" name="Google Shape;624;p67"/>
          <p:cNvSpPr/>
          <p:nvPr/>
        </p:nvSpPr>
        <p:spPr>
          <a:xfrm>
            <a:off x="7264075" y="1694075"/>
            <a:ext cx="112800" cy="1131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0000"/>
              </a:solidFill>
            </a:endParaRPr>
          </a:p>
        </p:txBody>
      </p:sp>
      <p:sp>
        <p:nvSpPr>
          <p:cNvPr id="625" name="Google Shape;625;p67"/>
          <p:cNvSpPr/>
          <p:nvPr/>
        </p:nvSpPr>
        <p:spPr>
          <a:xfrm>
            <a:off x="5928400" y="3170000"/>
            <a:ext cx="112800" cy="1131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0000"/>
              </a:solidFill>
            </a:endParaRPr>
          </a:p>
        </p:txBody>
      </p:sp>
      <p:sp>
        <p:nvSpPr>
          <p:cNvPr id="626" name="Google Shape;626;p67"/>
          <p:cNvSpPr/>
          <p:nvPr/>
        </p:nvSpPr>
        <p:spPr>
          <a:xfrm>
            <a:off x="6102675" y="2615200"/>
            <a:ext cx="112800" cy="1131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0000"/>
              </a:solidFill>
            </a:endParaRPr>
          </a:p>
        </p:txBody>
      </p:sp>
      <p:sp>
        <p:nvSpPr>
          <p:cNvPr id="627" name="Google Shape;627;p67"/>
          <p:cNvSpPr/>
          <p:nvPr/>
        </p:nvSpPr>
        <p:spPr>
          <a:xfrm>
            <a:off x="8387500" y="2702775"/>
            <a:ext cx="112800" cy="1131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0000"/>
              </a:solidFill>
            </a:endParaRPr>
          </a:p>
        </p:txBody>
      </p:sp>
      <p:cxnSp>
        <p:nvCxnSpPr>
          <p:cNvPr id="628" name="Google Shape;628;p67"/>
          <p:cNvCxnSpPr/>
          <p:nvPr/>
        </p:nvCxnSpPr>
        <p:spPr>
          <a:xfrm>
            <a:off x="6750850" y="1815875"/>
            <a:ext cx="2015700" cy="1425000"/>
          </a:xfrm>
          <a:prstGeom prst="straightConnector1">
            <a:avLst/>
          </a:prstGeom>
          <a:noFill/>
          <a:ln cap="flat" cmpd="sng" w="28575">
            <a:solidFill>
              <a:srgbClr val="00FFFF"/>
            </a:solidFill>
            <a:prstDash val="solid"/>
            <a:round/>
            <a:headEnd len="med" w="med" type="none"/>
            <a:tailEnd len="med" w="med" type="none"/>
          </a:ln>
        </p:spPr>
      </p:cxnSp>
      <p:sp>
        <p:nvSpPr>
          <p:cNvPr id="629" name="Google Shape;629;p67"/>
          <p:cNvSpPr txBox="1"/>
          <p:nvPr>
            <p:ph type="title"/>
          </p:nvPr>
        </p:nvSpPr>
        <p:spPr>
          <a:xfrm>
            <a:off x="381225" y="3283100"/>
            <a:ext cx="47511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sz="2300"/>
              <a:t>Without activation functions:</a:t>
            </a:r>
            <a:endParaRPr sz="2300"/>
          </a:p>
          <a:p>
            <a:pPr indent="0" lvl="0" marL="0" rtl="0" algn="ctr">
              <a:spcBef>
                <a:spcPts val="0"/>
              </a:spcBef>
              <a:spcAft>
                <a:spcPts val="0"/>
              </a:spcAft>
              <a:buNone/>
            </a:pPr>
            <a:r>
              <a:t/>
            </a:r>
            <a:endParaRPr sz="2300"/>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3" name="Shape 633"/>
        <p:cNvGrpSpPr/>
        <p:nvPr/>
      </p:nvGrpSpPr>
      <p:grpSpPr>
        <a:xfrm>
          <a:off x="0" y="0"/>
          <a:ext cx="0" cy="0"/>
          <a:chOff x="0" y="0"/>
          <a:chExt cx="0" cy="0"/>
        </a:xfrm>
      </p:grpSpPr>
      <p:sp>
        <p:nvSpPr>
          <p:cNvPr id="634" name="Google Shape;634;p68"/>
          <p:cNvSpPr txBox="1"/>
          <p:nvPr>
            <p:ph type="title"/>
          </p:nvPr>
        </p:nvSpPr>
        <p:spPr>
          <a:xfrm>
            <a:off x="311700" y="1014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But why this activation function?</a:t>
            </a:r>
            <a:endParaRPr/>
          </a:p>
          <a:p>
            <a:pPr indent="0" lvl="0" marL="0" rtl="0" algn="l">
              <a:spcBef>
                <a:spcPts val="0"/>
              </a:spcBef>
              <a:spcAft>
                <a:spcPts val="0"/>
              </a:spcAft>
              <a:buNone/>
            </a:pPr>
            <a:r>
              <a:t/>
            </a:r>
            <a:endParaRPr/>
          </a:p>
        </p:txBody>
      </p:sp>
      <p:sp>
        <p:nvSpPr>
          <p:cNvPr id="635" name="Google Shape;635;p68"/>
          <p:cNvSpPr txBox="1"/>
          <p:nvPr>
            <p:ph type="title"/>
          </p:nvPr>
        </p:nvSpPr>
        <p:spPr>
          <a:xfrm>
            <a:off x="381225" y="817050"/>
            <a:ext cx="4353900" cy="772800"/>
          </a:xfrm>
          <a:prstGeom prst="rect">
            <a:avLst/>
          </a:prstGeom>
        </p:spPr>
        <p:txBody>
          <a:bodyPr anchorCtr="0" anchor="t" bIns="91425" lIns="91425" spcFirstLastPara="1" rIns="91425" wrap="square" tIns="91425">
            <a:normAutofit fontScale="90000"/>
          </a:bodyPr>
          <a:lstStyle/>
          <a:p>
            <a:pPr indent="-325755" lvl="0" marL="457200" rtl="0" algn="l">
              <a:spcBef>
                <a:spcPts val="0"/>
              </a:spcBef>
              <a:spcAft>
                <a:spcPts val="0"/>
              </a:spcAft>
              <a:buSzPct val="100000"/>
              <a:buChar char="●"/>
            </a:pPr>
            <a:r>
              <a:rPr lang="en" sz="1700"/>
              <a:t>Helps to create more complex models</a:t>
            </a:r>
            <a:endParaRPr sz="1700"/>
          </a:p>
          <a:p>
            <a:pPr indent="-325755" lvl="0" marL="457200" rtl="0" algn="l">
              <a:spcBef>
                <a:spcPts val="0"/>
              </a:spcBef>
              <a:spcAft>
                <a:spcPts val="0"/>
              </a:spcAft>
              <a:buSzPct val="100000"/>
              <a:buChar char="●"/>
            </a:pPr>
            <a:r>
              <a:rPr lang="en" sz="1700"/>
              <a:t>Adds non-linearity to our model</a:t>
            </a:r>
            <a:endParaRPr sz="1700"/>
          </a:p>
          <a:p>
            <a:pPr indent="0" lvl="0" marL="0" rtl="0" algn="l">
              <a:spcBef>
                <a:spcPts val="0"/>
              </a:spcBef>
              <a:spcAft>
                <a:spcPts val="0"/>
              </a:spcAft>
              <a:buNone/>
            </a:pPr>
            <a:r>
              <a:t/>
            </a:r>
            <a:endParaRPr sz="1700"/>
          </a:p>
          <a:p>
            <a:pPr indent="0" lvl="0" marL="0" rtl="0" algn="l">
              <a:spcBef>
                <a:spcPts val="0"/>
              </a:spcBef>
              <a:spcAft>
                <a:spcPts val="0"/>
              </a:spcAft>
              <a:buNone/>
            </a:pPr>
            <a:r>
              <a:t/>
            </a:r>
            <a:endParaRPr sz="3100"/>
          </a:p>
        </p:txBody>
      </p:sp>
      <p:sp>
        <p:nvSpPr>
          <p:cNvPr id="636" name="Google Shape;636;p68"/>
          <p:cNvSpPr txBox="1"/>
          <p:nvPr>
            <p:ph type="title"/>
          </p:nvPr>
        </p:nvSpPr>
        <p:spPr>
          <a:xfrm>
            <a:off x="381225" y="1763750"/>
            <a:ext cx="4751100" cy="12858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sz="2300"/>
              <a:t>Without activation functions, our neural network is just a linear regression model!</a:t>
            </a:r>
            <a:endParaRPr sz="2300"/>
          </a:p>
          <a:p>
            <a:pPr indent="0" lvl="0" marL="0" rtl="0" algn="ctr">
              <a:spcBef>
                <a:spcPts val="0"/>
              </a:spcBef>
              <a:spcAft>
                <a:spcPts val="0"/>
              </a:spcAft>
              <a:buNone/>
            </a:pPr>
            <a:r>
              <a:t/>
            </a:r>
            <a:endParaRPr sz="2300"/>
          </a:p>
        </p:txBody>
      </p:sp>
      <p:cxnSp>
        <p:nvCxnSpPr>
          <p:cNvPr id="637" name="Google Shape;637;p68"/>
          <p:cNvCxnSpPr/>
          <p:nvPr/>
        </p:nvCxnSpPr>
        <p:spPr>
          <a:xfrm rot="10800000">
            <a:off x="5617500" y="1151925"/>
            <a:ext cx="0" cy="3214800"/>
          </a:xfrm>
          <a:prstGeom prst="straightConnector1">
            <a:avLst/>
          </a:prstGeom>
          <a:noFill/>
          <a:ln cap="flat" cmpd="sng" w="28575">
            <a:solidFill>
              <a:srgbClr val="FFFFFF"/>
            </a:solidFill>
            <a:prstDash val="solid"/>
            <a:round/>
            <a:headEnd len="med" w="med" type="none"/>
            <a:tailEnd len="med" w="med" type="triangle"/>
          </a:ln>
        </p:spPr>
      </p:cxnSp>
      <p:cxnSp>
        <p:nvCxnSpPr>
          <p:cNvPr id="638" name="Google Shape;638;p68"/>
          <p:cNvCxnSpPr/>
          <p:nvPr/>
        </p:nvCxnSpPr>
        <p:spPr>
          <a:xfrm rot="10800000">
            <a:off x="7224900" y="2759325"/>
            <a:ext cx="0" cy="3214800"/>
          </a:xfrm>
          <a:prstGeom prst="straightConnector1">
            <a:avLst/>
          </a:prstGeom>
          <a:noFill/>
          <a:ln cap="flat" cmpd="sng" w="28575">
            <a:solidFill>
              <a:srgbClr val="FFFFFF"/>
            </a:solidFill>
            <a:prstDash val="solid"/>
            <a:round/>
            <a:headEnd len="med" w="med" type="none"/>
            <a:tailEnd len="med" w="med" type="triangle"/>
          </a:ln>
        </p:spPr>
      </p:cxnSp>
      <p:sp>
        <p:nvSpPr>
          <p:cNvPr id="639" name="Google Shape;639;p68"/>
          <p:cNvSpPr/>
          <p:nvPr/>
        </p:nvSpPr>
        <p:spPr>
          <a:xfrm>
            <a:off x="7861750" y="2515200"/>
            <a:ext cx="112800" cy="1131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0000"/>
              </a:solidFill>
            </a:endParaRPr>
          </a:p>
        </p:txBody>
      </p:sp>
      <p:sp>
        <p:nvSpPr>
          <p:cNvPr id="640" name="Google Shape;640;p68"/>
          <p:cNvSpPr/>
          <p:nvPr/>
        </p:nvSpPr>
        <p:spPr>
          <a:xfrm>
            <a:off x="8610700" y="3358125"/>
            <a:ext cx="112800" cy="1131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0000"/>
              </a:solidFill>
            </a:endParaRPr>
          </a:p>
        </p:txBody>
      </p:sp>
      <p:sp>
        <p:nvSpPr>
          <p:cNvPr id="641" name="Google Shape;641;p68"/>
          <p:cNvSpPr/>
          <p:nvPr/>
        </p:nvSpPr>
        <p:spPr>
          <a:xfrm>
            <a:off x="7494500" y="2090325"/>
            <a:ext cx="112800" cy="1131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0000"/>
              </a:solidFill>
            </a:endParaRPr>
          </a:p>
        </p:txBody>
      </p:sp>
      <p:sp>
        <p:nvSpPr>
          <p:cNvPr id="642" name="Google Shape;642;p68"/>
          <p:cNvSpPr/>
          <p:nvPr/>
        </p:nvSpPr>
        <p:spPr>
          <a:xfrm>
            <a:off x="8122550" y="2203425"/>
            <a:ext cx="112800" cy="1131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0000"/>
              </a:solidFill>
            </a:endParaRPr>
          </a:p>
        </p:txBody>
      </p:sp>
      <p:sp>
        <p:nvSpPr>
          <p:cNvPr id="643" name="Google Shape;643;p68"/>
          <p:cNvSpPr/>
          <p:nvPr/>
        </p:nvSpPr>
        <p:spPr>
          <a:xfrm>
            <a:off x="8325375" y="3098475"/>
            <a:ext cx="112800" cy="1131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0000"/>
              </a:solidFill>
            </a:endParaRPr>
          </a:p>
        </p:txBody>
      </p:sp>
      <p:sp>
        <p:nvSpPr>
          <p:cNvPr id="644" name="Google Shape;644;p68"/>
          <p:cNvSpPr/>
          <p:nvPr/>
        </p:nvSpPr>
        <p:spPr>
          <a:xfrm>
            <a:off x="6874700" y="1844550"/>
            <a:ext cx="112800" cy="1131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0000"/>
              </a:solidFill>
            </a:endParaRPr>
          </a:p>
        </p:txBody>
      </p:sp>
      <p:sp>
        <p:nvSpPr>
          <p:cNvPr id="645" name="Google Shape;645;p68"/>
          <p:cNvSpPr/>
          <p:nvPr/>
        </p:nvSpPr>
        <p:spPr>
          <a:xfrm>
            <a:off x="6309975" y="3358125"/>
            <a:ext cx="112800" cy="113100"/>
          </a:xfrm>
          <a:prstGeom prst="ellipse">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0000"/>
              </a:solidFill>
            </a:endParaRPr>
          </a:p>
        </p:txBody>
      </p:sp>
      <p:sp>
        <p:nvSpPr>
          <p:cNvPr id="646" name="Google Shape;646;p68"/>
          <p:cNvSpPr/>
          <p:nvPr/>
        </p:nvSpPr>
        <p:spPr>
          <a:xfrm>
            <a:off x="6761900" y="2255400"/>
            <a:ext cx="112800" cy="1131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0000"/>
              </a:solidFill>
            </a:endParaRPr>
          </a:p>
        </p:txBody>
      </p:sp>
      <p:sp>
        <p:nvSpPr>
          <p:cNvPr id="647" name="Google Shape;647;p68"/>
          <p:cNvSpPr/>
          <p:nvPr/>
        </p:nvSpPr>
        <p:spPr>
          <a:xfrm>
            <a:off x="7264075" y="1694075"/>
            <a:ext cx="112800" cy="1131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0000"/>
              </a:solidFill>
            </a:endParaRPr>
          </a:p>
        </p:txBody>
      </p:sp>
      <p:sp>
        <p:nvSpPr>
          <p:cNvPr id="648" name="Google Shape;648;p68"/>
          <p:cNvSpPr/>
          <p:nvPr/>
        </p:nvSpPr>
        <p:spPr>
          <a:xfrm>
            <a:off x="5928400" y="3170000"/>
            <a:ext cx="112800" cy="1131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0000"/>
              </a:solidFill>
            </a:endParaRPr>
          </a:p>
        </p:txBody>
      </p:sp>
      <p:sp>
        <p:nvSpPr>
          <p:cNvPr id="649" name="Google Shape;649;p68"/>
          <p:cNvSpPr/>
          <p:nvPr/>
        </p:nvSpPr>
        <p:spPr>
          <a:xfrm>
            <a:off x="6102675" y="2615200"/>
            <a:ext cx="112800" cy="1131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0000"/>
              </a:solidFill>
            </a:endParaRPr>
          </a:p>
        </p:txBody>
      </p:sp>
      <p:sp>
        <p:nvSpPr>
          <p:cNvPr id="650" name="Google Shape;650;p68"/>
          <p:cNvSpPr/>
          <p:nvPr/>
        </p:nvSpPr>
        <p:spPr>
          <a:xfrm>
            <a:off x="8387500" y="2702775"/>
            <a:ext cx="112800" cy="1131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0000"/>
              </a:solidFill>
            </a:endParaRPr>
          </a:p>
        </p:txBody>
      </p:sp>
      <p:sp>
        <p:nvSpPr>
          <p:cNvPr id="651" name="Google Shape;651;p68"/>
          <p:cNvSpPr txBox="1"/>
          <p:nvPr>
            <p:ph type="title"/>
          </p:nvPr>
        </p:nvSpPr>
        <p:spPr>
          <a:xfrm>
            <a:off x="381225" y="3283100"/>
            <a:ext cx="47511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n" sz="2300"/>
              <a:t>With</a:t>
            </a:r>
            <a:r>
              <a:rPr lang="en" sz="2300"/>
              <a:t> activation functions:</a:t>
            </a:r>
            <a:endParaRPr sz="2300"/>
          </a:p>
          <a:p>
            <a:pPr indent="0" lvl="0" marL="0" rtl="0" algn="ctr">
              <a:spcBef>
                <a:spcPts val="0"/>
              </a:spcBef>
              <a:spcAft>
                <a:spcPts val="0"/>
              </a:spcAft>
              <a:buNone/>
            </a:pPr>
            <a:r>
              <a:t/>
            </a:r>
            <a:endParaRPr sz="2300"/>
          </a:p>
        </p:txBody>
      </p:sp>
      <p:sp>
        <p:nvSpPr>
          <p:cNvPr id="652" name="Google Shape;652;p68"/>
          <p:cNvSpPr/>
          <p:nvPr/>
        </p:nvSpPr>
        <p:spPr>
          <a:xfrm>
            <a:off x="6012325" y="2058051"/>
            <a:ext cx="2815025" cy="1565000"/>
          </a:xfrm>
          <a:custGeom>
            <a:rect b="b" l="l" r="r" t="t"/>
            <a:pathLst>
              <a:path extrusionOk="0" h="62600" w="112601">
                <a:moveTo>
                  <a:pt x="0" y="62600"/>
                </a:moveTo>
                <a:cubicBezTo>
                  <a:pt x="901" y="53605"/>
                  <a:pt x="8480" y="46548"/>
                  <a:pt x="13902" y="39315"/>
                </a:cubicBezTo>
                <a:cubicBezTo>
                  <a:pt x="18612" y="33032"/>
                  <a:pt x="18694" y="24237"/>
                  <a:pt x="22590" y="17420"/>
                </a:cubicBezTo>
                <a:cubicBezTo>
                  <a:pt x="27934" y="8070"/>
                  <a:pt x="39532" y="-1945"/>
                  <a:pt x="50045" y="391"/>
                </a:cubicBezTo>
                <a:cubicBezTo>
                  <a:pt x="68139" y="4411"/>
                  <a:pt x="82323" y="19806"/>
                  <a:pt x="94530" y="33754"/>
                </a:cubicBezTo>
                <a:cubicBezTo>
                  <a:pt x="101493" y="41710"/>
                  <a:pt x="103142" y="55096"/>
                  <a:pt x="112601" y="59819"/>
                </a:cubicBezTo>
              </a:path>
            </a:pathLst>
          </a:custGeom>
          <a:noFill/>
          <a:ln cap="flat" cmpd="sng" w="28575">
            <a:solidFill>
              <a:srgbClr val="00FFFF"/>
            </a:solidFill>
            <a:prstDash val="solid"/>
            <a:round/>
            <a:headEnd len="med" w="med" type="none"/>
            <a:tailEnd len="med" w="med" type="none"/>
          </a:ln>
        </p:spPr>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6" name="Shape 656"/>
        <p:cNvGrpSpPr/>
        <p:nvPr/>
      </p:nvGrpSpPr>
      <p:grpSpPr>
        <a:xfrm>
          <a:off x="0" y="0"/>
          <a:ext cx="0" cy="0"/>
          <a:chOff x="0" y="0"/>
          <a:chExt cx="0" cy="0"/>
        </a:xfrm>
      </p:grpSpPr>
      <p:pic>
        <p:nvPicPr>
          <p:cNvPr id="657" name="Google Shape;657;p69"/>
          <p:cNvPicPr preferRelativeResize="0"/>
          <p:nvPr/>
        </p:nvPicPr>
        <p:blipFill>
          <a:blip r:embed="rId3">
            <a:alphaModFix/>
          </a:blip>
          <a:stretch>
            <a:fillRect/>
          </a:stretch>
        </p:blipFill>
        <p:spPr>
          <a:xfrm>
            <a:off x="152400" y="152400"/>
            <a:ext cx="4922380" cy="4838700"/>
          </a:xfrm>
          <a:prstGeom prst="rect">
            <a:avLst/>
          </a:prstGeom>
          <a:noFill/>
          <a:ln>
            <a:noFill/>
          </a:ln>
        </p:spPr>
      </p:pic>
      <p:sp>
        <p:nvSpPr>
          <p:cNvPr id="658" name="Google Shape;658;p69"/>
          <p:cNvSpPr txBox="1"/>
          <p:nvPr>
            <p:ph type="title"/>
          </p:nvPr>
        </p:nvSpPr>
        <p:spPr>
          <a:xfrm>
            <a:off x="5126125" y="1552400"/>
            <a:ext cx="3584700" cy="16068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Some Examples</a:t>
            </a:r>
            <a:endParaRPr/>
          </a:p>
          <a:p>
            <a:pPr indent="0" lvl="0" marL="0" rtl="0" algn="ctr">
              <a:spcBef>
                <a:spcPts val="0"/>
              </a:spcBef>
              <a:spcAft>
                <a:spcPts val="0"/>
              </a:spcAft>
              <a:buNone/>
            </a:pPr>
            <a:r>
              <a:rPr lang="en"/>
              <a:t>Of</a:t>
            </a:r>
            <a:endParaRPr/>
          </a:p>
          <a:p>
            <a:pPr indent="0" lvl="0" marL="0" rtl="0" algn="ctr">
              <a:spcBef>
                <a:spcPts val="0"/>
              </a:spcBef>
              <a:spcAft>
                <a:spcPts val="0"/>
              </a:spcAft>
              <a:buNone/>
            </a:pPr>
            <a:r>
              <a:rPr lang="en"/>
              <a:t>Activation functions</a:t>
            </a:r>
            <a:endParaRPr/>
          </a:p>
          <a:p>
            <a:pPr indent="0" lvl="0" marL="0" rtl="0" algn="ctr">
              <a:spcBef>
                <a:spcPts val="0"/>
              </a:spcBef>
              <a:spcAft>
                <a:spcPts val="0"/>
              </a:spcAft>
              <a:buNone/>
            </a:pPr>
            <a:r>
              <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2" name="Shape 662"/>
        <p:cNvGrpSpPr/>
        <p:nvPr/>
      </p:nvGrpSpPr>
      <p:grpSpPr>
        <a:xfrm>
          <a:off x="0" y="0"/>
          <a:ext cx="0" cy="0"/>
          <a:chOff x="0" y="0"/>
          <a:chExt cx="0" cy="0"/>
        </a:xfrm>
      </p:grpSpPr>
      <p:sp>
        <p:nvSpPr>
          <p:cNvPr id="663" name="Google Shape;663;p70"/>
          <p:cNvSpPr txBox="1"/>
          <p:nvPr>
            <p:ph type="title"/>
          </p:nvPr>
        </p:nvSpPr>
        <p:spPr>
          <a:xfrm>
            <a:off x="259550" y="1497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Cost Function</a:t>
            </a:r>
            <a:endParaRPr/>
          </a:p>
          <a:p>
            <a:pPr indent="0" lvl="0" marL="0" rtl="0" algn="l">
              <a:spcBef>
                <a:spcPts val="0"/>
              </a:spcBef>
              <a:spcAft>
                <a:spcPts val="0"/>
              </a:spcAft>
              <a:buNone/>
            </a:pPr>
            <a:r>
              <a:t/>
            </a:r>
            <a:endParaRPr/>
          </a:p>
        </p:txBody>
      </p:sp>
      <p:sp>
        <p:nvSpPr>
          <p:cNvPr id="664" name="Google Shape;664;p70"/>
          <p:cNvSpPr txBox="1"/>
          <p:nvPr>
            <p:ph type="title"/>
          </p:nvPr>
        </p:nvSpPr>
        <p:spPr>
          <a:xfrm>
            <a:off x="303025" y="917438"/>
            <a:ext cx="8289600" cy="1007400"/>
          </a:xfrm>
          <a:prstGeom prst="rect">
            <a:avLst/>
          </a:prstGeom>
        </p:spPr>
        <p:txBody>
          <a:bodyPr anchorCtr="0" anchor="t" bIns="91425" lIns="91425" spcFirstLastPara="1" rIns="91425" wrap="square" tIns="91425">
            <a:normAutofit fontScale="90000"/>
          </a:bodyPr>
          <a:lstStyle/>
          <a:p>
            <a:pPr indent="-325755" lvl="0" marL="457200" rtl="0" algn="l">
              <a:spcBef>
                <a:spcPts val="0"/>
              </a:spcBef>
              <a:spcAft>
                <a:spcPts val="0"/>
              </a:spcAft>
              <a:buSzPct val="100000"/>
              <a:buChar char="●"/>
            </a:pPr>
            <a:r>
              <a:rPr lang="en" sz="1700"/>
              <a:t>A function which helps analyze how well the neural network has performed</a:t>
            </a:r>
            <a:endParaRPr sz="1700"/>
          </a:p>
          <a:p>
            <a:pPr indent="-325755" lvl="0" marL="457200" rtl="0" algn="l">
              <a:spcBef>
                <a:spcPts val="0"/>
              </a:spcBef>
              <a:spcAft>
                <a:spcPts val="0"/>
              </a:spcAft>
              <a:buSzPct val="100000"/>
              <a:buChar char="●"/>
            </a:pPr>
            <a:r>
              <a:rPr lang="en" sz="1700"/>
              <a:t>High Cost denotes poor performance/bad output by the neural network</a:t>
            </a:r>
            <a:endParaRPr sz="1700"/>
          </a:p>
          <a:p>
            <a:pPr indent="-325755" lvl="0" marL="457200" rtl="0" algn="l">
              <a:spcBef>
                <a:spcPts val="0"/>
              </a:spcBef>
              <a:spcAft>
                <a:spcPts val="0"/>
              </a:spcAft>
              <a:buSzPct val="100000"/>
              <a:buChar char="●"/>
            </a:pPr>
            <a:r>
              <a:rPr lang="en" sz="1700"/>
              <a:t>Low Cost denotes good performance/good output by the neural network</a:t>
            </a:r>
            <a:endParaRPr sz="1700"/>
          </a:p>
          <a:p>
            <a:pPr indent="0" lvl="0" marL="0" rtl="0" algn="l">
              <a:spcBef>
                <a:spcPts val="0"/>
              </a:spcBef>
              <a:spcAft>
                <a:spcPts val="0"/>
              </a:spcAft>
              <a:buNone/>
            </a:pPr>
            <a:r>
              <a:t/>
            </a:r>
            <a:endParaRPr sz="1700"/>
          </a:p>
          <a:p>
            <a:pPr indent="0" lvl="0" marL="0" rtl="0" algn="l">
              <a:spcBef>
                <a:spcPts val="0"/>
              </a:spcBef>
              <a:spcAft>
                <a:spcPts val="0"/>
              </a:spcAft>
              <a:buNone/>
            </a:pPr>
            <a:r>
              <a:t/>
            </a:r>
            <a:endParaRPr sz="3100"/>
          </a:p>
        </p:txBody>
      </p:sp>
      <p:pic>
        <p:nvPicPr>
          <p:cNvPr id="665" name="Google Shape;665;p70" title="I f space y space d e n o t e s space t h e space d e s i r e d space o u t p u t space a n d space y with hat on top space d e n o t e s space t h e space p r e d i c t e d space o u t p u t space t h e n comma&#10;space L left parenthesis y with hat on top comma y right parenthesis equals negative y space l o g space y with hat on top space minus space left parenthesis 1 minus y right parenthesis space l o g space left parenthesis 1 minus y with hat on top right parenthesis space&#10;J left parenthesis W comma b right parenthesis equals 1 over m sum from i equals 1 to m of L left parenthesis y with hat on top to the power of open parentheses i close parentheses end exponent comma y to the power of open parentheses i close parentheses end exponent right parenthesis space&#10;A i m space i s space t o space f i n d space W comma b space t h a t space m i n i m i z e s space t h e space o v e r a l l space c o s t."/>
          <p:cNvPicPr preferRelativeResize="0"/>
          <p:nvPr/>
        </p:nvPicPr>
        <p:blipFill>
          <a:blip r:embed="rId3">
            <a:alphaModFix/>
          </a:blip>
          <a:stretch>
            <a:fillRect/>
          </a:stretch>
        </p:blipFill>
        <p:spPr>
          <a:xfrm>
            <a:off x="833813" y="2202300"/>
            <a:ext cx="7372074" cy="241635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9" name="Shape 669"/>
        <p:cNvGrpSpPr/>
        <p:nvPr/>
      </p:nvGrpSpPr>
      <p:grpSpPr>
        <a:xfrm>
          <a:off x="0" y="0"/>
          <a:ext cx="0" cy="0"/>
          <a:chOff x="0" y="0"/>
          <a:chExt cx="0" cy="0"/>
        </a:xfrm>
      </p:grpSpPr>
      <p:sp>
        <p:nvSpPr>
          <p:cNvPr id="670" name="Google Shape;670;p7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671" name="Google Shape;671;p71"/>
          <p:cNvSpPr txBox="1"/>
          <p:nvPr>
            <p:ph idx="1" type="body"/>
          </p:nvPr>
        </p:nvSpPr>
        <p:spPr>
          <a:xfrm>
            <a:off x="263250" y="2571750"/>
            <a:ext cx="3879000" cy="1522800"/>
          </a:xfrm>
          <a:prstGeom prst="rect">
            <a:avLst/>
          </a:prstGeom>
        </p:spPr>
        <p:txBody>
          <a:bodyPr anchorCtr="0" anchor="t" bIns="91425" lIns="91425" spcFirstLastPara="1" rIns="91425" wrap="square" tIns="91425">
            <a:normAutofit fontScale="77500" lnSpcReduction="20000"/>
          </a:bodyPr>
          <a:lstStyle/>
          <a:p>
            <a:pPr indent="0" lvl="0" marL="0" rtl="0" algn="l">
              <a:spcBef>
                <a:spcPts val="0"/>
              </a:spcBef>
              <a:spcAft>
                <a:spcPts val="0"/>
              </a:spcAft>
              <a:buNone/>
            </a:pPr>
            <a:r>
              <a:rPr lang="en" sz="2000"/>
              <a:t>Finding such W and b is our only concern!!</a:t>
            </a:r>
            <a:endParaRPr sz="2000"/>
          </a:p>
          <a:p>
            <a:pPr indent="0" lvl="0" marL="0" rtl="0" algn="l">
              <a:spcBef>
                <a:spcPts val="1200"/>
              </a:spcBef>
              <a:spcAft>
                <a:spcPts val="1200"/>
              </a:spcAft>
              <a:buNone/>
            </a:pPr>
            <a:r>
              <a:rPr lang="en" sz="2000"/>
              <a:t>And thus we have to “backpropagate” the model to find inputs such that it satisfies our need!!</a:t>
            </a:r>
            <a:endParaRPr sz="2000"/>
          </a:p>
        </p:txBody>
      </p:sp>
      <p:pic>
        <p:nvPicPr>
          <p:cNvPr descr="&lt;math xmlns=&quot;http://www.w3.org/1998/Math/MathML&quot;&gt;&lt;mi&gt;S&lt;/mi&gt;&lt;mi&gt;o&lt;/mi&gt;&lt;mo&gt;&amp;#xA0;&lt;/mo&gt;&lt;mi&gt;m&lt;/mi&gt;&lt;mi&gt;i&lt;/mi&gt;&lt;mi&gt;n&lt;/mi&gt;&lt;mi&gt;i&lt;/mi&gt;&lt;mi&gt;m&lt;/mi&gt;&lt;mi&gt;i&lt;/mi&gt;&lt;mi&gt;z&lt;/mi&gt;&lt;mi&gt;i&lt;/mi&gt;&lt;mi&gt;n&lt;/mi&gt;&lt;mi&gt;g&lt;/mi&gt;&lt;mo&gt;&amp;#xA0;&lt;/mo&gt;&lt;mi&gt;t&lt;/mi&gt;&lt;mi&gt;h&lt;/mi&gt;&lt;mi&gt;e&lt;/mi&gt;&lt;mo&gt;&amp;#xA0;&lt;/mo&gt;&lt;mi&gt;cos&lt;/mi&gt;&lt;mi&gt;t&lt;/mi&gt;&lt;mo&gt;&amp;#xA0;&lt;/mo&gt;&lt;mi&gt;f&lt;/mi&gt;&lt;mi&gt;u&lt;/mi&gt;&lt;mi&gt;n&lt;/mi&gt;&lt;mi&gt;c&lt;/mi&gt;&lt;mi&gt;t&lt;/mi&gt;&lt;mi&gt;i&lt;/mi&gt;&lt;mi&gt;o&lt;/mi&gt;&lt;mi&gt;n&lt;/mi&gt;&lt;mo&gt;&amp;#xA0;&lt;/mo&gt;&lt;mi&gt;m&lt;/mi&gt;&lt;mi&gt;a&lt;/mi&gt;&lt;mi&gt;t&lt;/mi&gt;&lt;mi&gt;h&lt;/mi&gt;&lt;mi&gt;e&lt;/mi&gt;&lt;mi&gt;m&lt;/mi&gt;&lt;mi&gt;a&lt;/mi&gt;&lt;mi&gt;t&lt;/mi&gt;&lt;mi&gt;i&lt;/mi&gt;&lt;mi&gt;c&lt;/mi&gt;&lt;mi&gt;a&lt;/mi&gt;&lt;mi&gt;l&lt;/mi&gt;&lt;mi&gt;l&lt;/mi&gt;&lt;mi&gt;y&lt;/mi&gt;&lt;mo&gt;&amp;#xA0;&lt;/mo&gt;&lt;mi&gt;m&lt;/mi&gt;&lt;mi&gt;e&lt;/mi&gt;&lt;mi&gt;a&lt;/mi&gt;&lt;mi&gt;n&lt;/mi&gt;&lt;mi&gt;s&lt;/mi&gt;&lt;mo&gt;;&lt;/mo&gt;&lt;mspace linebreak=&quot;newline&quot;/&gt;&lt;mfrac&gt;&lt;mrow&gt;&lt;mo&gt;&amp;#x2202;&lt;/mo&gt;&lt;mi&gt;J&lt;/mi&gt;&lt;mfenced&gt;&lt;mrow&gt;&lt;mi&gt;W&lt;/mi&gt;&lt;mo&gt;,&lt;/mo&gt;&lt;mi&gt;b&lt;/mi&gt;&lt;/mrow&gt;&lt;/mfenced&gt;&lt;/mrow&gt;&lt;mrow&gt;&lt;mo&gt;&amp;#x2202;&lt;/mo&gt;&lt;mi&gt;W&lt;/mi&gt;&lt;/mrow&gt;&lt;/mfrac&gt;&lt;mo&gt;&amp;#x2192;&lt;/mo&gt;&lt;mn&gt;0&lt;/mn&gt;&lt;mo&gt;&amp;#xA0;&lt;/mo&gt;&lt;mo&gt;&amp;#xA0;&lt;/mo&gt;&lt;mo&gt;&amp;amp;&lt;/mo&gt;&lt;mo&gt;&amp;#xA0;&lt;/mo&gt;&lt;mfrac&gt;&lt;mrow&gt;&lt;mo&gt;&amp;#x2202;&lt;/mo&gt;&lt;mi&gt;J&lt;/mi&gt;&lt;mfenced&gt;&lt;mrow&gt;&lt;mi&gt;W&lt;/mi&gt;&lt;mo&gt;,&lt;/mo&gt;&lt;mi&gt;b&lt;/mi&gt;&lt;/mrow&gt;&lt;/mfenced&gt;&lt;/mrow&gt;&lt;mrow&gt;&lt;mo&gt;&amp;#x2202;&lt;/mo&gt;&lt;mi&gt;b&lt;/mi&gt;&lt;/mrow&gt;&lt;/mfrac&gt;&lt;mo&gt;&amp;#x2192;&lt;/mo&gt;&lt;mn&gt;0&lt;/mn&gt;&lt;/math&gt;" id="672" name="Google Shape;672;p71" title="S o space m i n i m i z i n g space t h e space cos t space f u n c t i o n space m a t h e m a t i c a l l y space m e a n s semicolon&#10;fraction numerator partial differential J open parentheses W comma b close parentheses over denominator partial differential W end fraction rightwards arrow 0 space space &amp; space fraction numerator partial differential J open parentheses W comma b close parentheses over denominator partial differential b end fraction rightwards arrow 0"/>
          <p:cNvPicPr preferRelativeResize="0"/>
          <p:nvPr/>
        </p:nvPicPr>
        <p:blipFill>
          <a:blip r:embed="rId3">
            <a:alphaModFix/>
          </a:blip>
          <a:stretch>
            <a:fillRect/>
          </a:stretch>
        </p:blipFill>
        <p:spPr>
          <a:xfrm>
            <a:off x="311700" y="393550"/>
            <a:ext cx="7391450" cy="1522900"/>
          </a:xfrm>
          <a:prstGeom prst="rect">
            <a:avLst/>
          </a:prstGeom>
          <a:noFill/>
          <a:ln>
            <a:noFill/>
          </a:ln>
        </p:spPr>
      </p:pic>
      <p:pic>
        <p:nvPicPr>
          <p:cNvPr id="673" name="Google Shape;673;p71"/>
          <p:cNvPicPr preferRelativeResize="0"/>
          <p:nvPr/>
        </p:nvPicPr>
        <p:blipFill>
          <a:blip r:embed="rId4">
            <a:alphaModFix/>
          </a:blip>
          <a:stretch>
            <a:fillRect/>
          </a:stretch>
        </p:blipFill>
        <p:spPr>
          <a:xfrm>
            <a:off x="4817600" y="2002500"/>
            <a:ext cx="3846426" cy="2959875"/>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7" name="Shape 677"/>
        <p:cNvGrpSpPr/>
        <p:nvPr/>
      </p:nvGrpSpPr>
      <p:grpSpPr>
        <a:xfrm>
          <a:off x="0" y="0"/>
          <a:ext cx="0" cy="0"/>
          <a:chOff x="0" y="0"/>
          <a:chExt cx="0" cy="0"/>
        </a:xfrm>
      </p:grpSpPr>
      <p:sp>
        <p:nvSpPr>
          <p:cNvPr id="678" name="Google Shape;678;p7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Gradient Descent</a:t>
            </a:r>
            <a:endParaRPr/>
          </a:p>
        </p:txBody>
      </p:sp>
      <p:sp>
        <p:nvSpPr>
          <p:cNvPr id="679" name="Google Shape;679;p7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dk1"/>
                </a:solidFill>
              </a:rPr>
              <a:t>Important Derivatives:</a:t>
            </a:r>
            <a:endParaRPr>
              <a:solidFill>
                <a:schemeClr val="dk1"/>
              </a:solidFill>
            </a:endParaRPr>
          </a:p>
          <a:p>
            <a:pPr indent="0" lvl="0" marL="0" rtl="0" algn="l">
              <a:spcBef>
                <a:spcPts val="0"/>
              </a:spcBef>
              <a:spcAft>
                <a:spcPts val="0"/>
              </a:spcAft>
              <a:buNone/>
            </a:pPr>
            <a:r>
              <a:rPr lang="en">
                <a:solidFill>
                  <a:schemeClr val="dk1"/>
                </a:solidFill>
              </a:rPr>
              <a:t>Sigmoid:                                                                      Relu:</a:t>
            </a:r>
            <a:endParaRPr>
              <a:solidFill>
                <a:schemeClr val="dk1"/>
              </a:solidFill>
            </a:endParaRPr>
          </a:p>
        </p:txBody>
      </p:sp>
      <p:pic>
        <p:nvPicPr>
          <p:cNvPr id="680" name="Google Shape;680;p72"/>
          <p:cNvPicPr preferRelativeResize="0"/>
          <p:nvPr/>
        </p:nvPicPr>
        <p:blipFill>
          <a:blip r:embed="rId3">
            <a:alphaModFix/>
          </a:blip>
          <a:stretch>
            <a:fillRect/>
          </a:stretch>
        </p:blipFill>
        <p:spPr>
          <a:xfrm>
            <a:off x="347200" y="2003925"/>
            <a:ext cx="4069600" cy="2314575"/>
          </a:xfrm>
          <a:prstGeom prst="rect">
            <a:avLst/>
          </a:prstGeom>
          <a:noFill/>
          <a:ln>
            <a:noFill/>
          </a:ln>
        </p:spPr>
      </p:pic>
      <p:pic>
        <p:nvPicPr>
          <p:cNvPr id="681" name="Google Shape;681;p72"/>
          <p:cNvPicPr preferRelativeResize="0"/>
          <p:nvPr/>
        </p:nvPicPr>
        <p:blipFill>
          <a:blip r:embed="rId4">
            <a:alphaModFix/>
          </a:blip>
          <a:stretch>
            <a:fillRect/>
          </a:stretch>
        </p:blipFill>
        <p:spPr>
          <a:xfrm>
            <a:off x="5716800" y="2189675"/>
            <a:ext cx="2718125" cy="194310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5" name="Shape 685"/>
        <p:cNvGrpSpPr/>
        <p:nvPr/>
      </p:nvGrpSpPr>
      <p:grpSpPr>
        <a:xfrm>
          <a:off x="0" y="0"/>
          <a:ext cx="0" cy="0"/>
          <a:chOff x="0" y="0"/>
          <a:chExt cx="0" cy="0"/>
        </a:xfrm>
      </p:grpSpPr>
      <p:sp>
        <p:nvSpPr>
          <p:cNvPr id="686" name="Google Shape;686;p73"/>
          <p:cNvSpPr txBox="1"/>
          <p:nvPr>
            <p:ph type="title"/>
          </p:nvPr>
        </p:nvSpPr>
        <p:spPr>
          <a:xfrm>
            <a:off x="259550" y="1497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Backpropagation</a:t>
            </a:r>
            <a:endParaRPr/>
          </a:p>
          <a:p>
            <a:pPr indent="0" lvl="0" marL="0" rtl="0" algn="l">
              <a:spcBef>
                <a:spcPts val="0"/>
              </a:spcBef>
              <a:spcAft>
                <a:spcPts val="0"/>
              </a:spcAft>
              <a:buNone/>
            </a:pPr>
            <a:r>
              <a:t/>
            </a:r>
            <a:endParaRPr/>
          </a:p>
        </p:txBody>
      </p:sp>
      <p:sp>
        <p:nvSpPr>
          <p:cNvPr id="687" name="Google Shape;687;p73"/>
          <p:cNvSpPr/>
          <p:nvPr/>
        </p:nvSpPr>
        <p:spPr>
          <a:xfrm>
            <a:off x="545500" y="1855513"/>
            <a:ext cx="762000" cy="732000"/>
          </a:xfrm>
          <a:prstGeom prst="ellipse">
            <a:avLst/>
          </a:prstGeom>
          <a:solidFill>
            <a:schemeClr val="lt2"/>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73"/>
          <p:cNvSpPr/>
          <p:nvPr/>
        </p:nvSpPr>
        <p:spPr>
          <a:xfrm>
            <a:off x="545500" y="2970438"/>
            <a:ext cx="762000" cy="732000"/>
          </a:xfrm>
          <a:prstGeom prst="ellipse">
            <a:avLst/>
          </a:prstGeom>
          <a:solidFill>
            <a:schemeClr val="lt2"/>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73"/>
          <p:cNvSpPr/>
          <p:nvPr/>
        </p:nvSpPr>
        <p:spPr>
          <a:xfrm>
            <a:off x="1991300" y="1359125"/>
            <a:ext cx="762000" cy="732000"/>
          </a:xfrm>
          <a:prstGeom prst="ellipse">
            <a:avLst/>
          </a:prstGeom>
          <a:solidFill>
            <a:schemeClr val="lt2"/>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73"/>
          <p:cNvSpPr/>
          <p:nvPr/>
        </p:nvSpPr>
        <p:spPr>
          <a:xfrm>
            <a:off x="1991300" y="2396888"/>
            <a:ext cx="762000" cy="732000"/>
          </a:xfrm>
          <a:prstGeom prst="ellipse">
            <a:avLst/>
          </a:prstGeom>
          <a:solidFill>
            <a:schemeClr val="lt2"/>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73"/>
          <p:cNvSpPr/>
          <p:nvPr/>
        </p:nvSpPr>
        <p:spPr>
          <a:xfrm>
            <a:off x="1991300" y="3434650"/>
            <a:ext cx="762000" cy="732000"/>
          </a:xfrm>
          <a:prstGeom prst="ellipse">
            <a:avLst/>
          </a:prstGeom>
          <a:solidFill>
            <a:schemeClr val="lt2"/>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73"/>
          <p:cNvSpPr/>
          <p:nvPr/>
        </p:nvSpPr>
        <p:spPr>
          <a:xfrm>
            <a:off x="3394975" y="2396888"/>
            <a:ext cx="762000" cy="732000"/>
          </a:xfrm>
          <a:prstGeom prst="ellipse">
            <a:avLst/>
          </a:prstGeom>
          <a:solidFill>
            <a:schemeClr val="lt2"/>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93" name="Google Shape;693;p73"/>
          <p:cNvCxnSpPr>
            <a:stCxn id="687" idx="6"/>
            <a:endCxn id="689" idx="2"/>
          </p:cNvCxnSpPr>
          <p:nvPr/>
        </p:nvCxnSpPr>
        <p:spPr>
          <a:xfrm flipH="1" rot="10800000">
            <a:off x="1307500" y="1725013"/>
            <a:ext cx="683700" cy="496500"/>
          </a:xfrm>
          <a:prstGeom prst="straightConnector1">
            <a:avLst/>
          </a:prstGeom>
          <a:noFill/>
          <a:ln cap="flat" cmpd="sng" w="28575">
            <a:solidFill>
              <a:srgbClr val="FFFFFF"/>
            </a:solidFill>
            <a:prstDash val="solid"/>
            <a:round/>
            <a:headEnd len="med" w="med" type="none"/>
            <a:tailEnd len="med" w="med" type="triangle"/>
          </a:ln>
        </p:spPr>
      </p:cxnSp>
      <p:cxnSp>
        <p:nvCxnSpPr>
          <p:cNvPr id="694" name="Google Shape;694;p73"/>
          <p:cNvCxnSpPr>
            <a:stCxn id="687" idx="6"/>
            <a:endCxn id="690" idx="2"/>
          </p:cNvCxnSpPr>
          <p:nvPr/>
        </p:nvCxnSpPr>
        <p:spPr>
          <a:xfrm>
            <a:off x="1307500" y="2221513"/>
            <a:ext cx="683700" cy="541500"/>
          </a:xfrm>
          <a:prstGeom prst="straightConnector1">
            <a:avLst/>
          </a:prstGeom>
          <a:noFill/>
          <a:ln cap="flat" cmpd="sng" w="28575">
            <a:solidFill>
              <a:srgbClr val="FFFFFF"/>
            </a:solidFill>
            <a:prstDash val="solid"/>
            <a:round/>
            <a:headEnd len="med" w="med" type="none"/>
            <a:tailEnd len="med" w="med" type="triangle"/>
          </a:ln>
        </p:spPr>
      </p:cxnSp>
      <p:cxnSp>
        <p:nvCxnSpPr>
          <p:cNvPr id="695" name="Google Shape;695;p73"/>
          <p:cNvCxnSpPr>
            <a:stCxn id="687" idx="6"/>
            <a:endCxn id="691" idx="2"/>
          </p:cNvCxnSpPr>
          <p:nvPr/>
        </p:nvCxnSpPr>
        <p:spPr>
          <a:xfrm>
            <a:off x="1307500" y="2221513"/>
            <a:ext cx="683700" cy="1579200"/>
          </a:xfrm>
          <a:prstGeom prst="straightConnector1">
            <a:avLst/>
          </a:prstGeom>
          <a:noFill/>
          <a:ln cap="flat" cmpd="sng" w="28575">
            <a:solidFill>
              <a:srgbClr val="FFFFFF"/>
            </a:solidFill>
            <a:prstDash val="solid"/>
            <a:round/>
            <a:headEnd len="med" w="med" type="none"/>
            <a:tailEnd len="med" w="med" type="triangle"/>
          </a:ln>
        </p:spPr>
      </p:cxnSp>
      <p:cxnSp>
        <p:nvCxnSpPr>
          <p:cNvPr id="696" name="Google Shape;696;p73"/>
          <p:cNvCxnSpPr>
            <a:stCxn id="688" idx="6"/>
            <a:endCxn id="689" idx="2"/>
          </p:cNvCxnSpPr>
          <p:nvPr/>
        </p:nvCxnSpPr>
        <p:spPr>
          <a:xfrm flipH="1" rot="10800000">
            <a:off x="1307500" y="1725138"/>
            <a:ext cx="683700" cy="1611300"/>
          </a:xfrm>
          <a:prstGeom prst="straightConnector1">
            <a:avLst/>
          </a:prstGeom>
          <a:noFill/>
          <a:ln cap="flat" cmpd="sng" w="28575">
            <a:solidFill>
              <a:srgbClr val="FFFFFF"/>
            </a:solidFill>
            <a:prstDash val="solid"/>
            <a:round/>
            <a:headEnd len="med" w="med" type="none"/>
            <a:tailEnd len="med" w="med" type="triangle"/>
          </a:ln>
        </p:spPr>
      </p:cxnSp>
      <p:cxnSp>
        <p:nvCxnSpPr>
          <p:cNvPr id="697" name="Google Shape;697;p73"/>
          <p:cNvCxnSpPr>
            <a:stCxn id="688" idx="6"/>
            <a:endCxn id="690" idx="2"/>
          </p:cNvCxnSpPr>
          <p:nvPr/>
        </p:nvCxnSpPr>
        <p:spPr>
          <a:xfrm flipH="1" rot="10800000">
            <a:off x="1307500" y="2762838"/>
            <a:ext cx="683700" cy="573600"/>
          </a:xfrm>
          <a:prstGeom prst="straightConnector1">
            <a:avLst/>
          </a:prstGeom>
          <a:noFill/>
          <a:ln cap="flat" cmpd="sng" w="28575">
            <a:solidFill>
              <a:srgbClr val="FFFFFF"/>
            </a:solidFill>
            <a:prstDash val="solid"/>
            <a:round/>
            <a:headEnd len="med" w="med" type="none"/>
            <a:tailEnd len="med" w="med" type="triangle"/>
          </a:ln>
        </p:spPr>
      </p:cxnSp>
      <p:cxnSp>
        <p:nvCxnSpPr>
          <p:cNvPr id="698" name="Google Shape;698;p73"/>
          <p:cNvCxnSpPr>
            <a:stCxn id="688" idx="6"/>
            <a:endCxn id="691" idx="2"/>
          </p:cNvCxnSpPr>
          <p:nvPr/>
        </p:nvCxnSpPr>
        <p:spPr>
          <a:xfrm>
            <a:off x="1307500" y="3336438"/>
            <a:ext cx="683700" cy="464100"/>
          </a:xfrm>
          <a:prstGeom prst="straightConnector1">
            <a:avLst/>
          </a:prstGeom>
          <a:noFill/>
          <a:ln cap="flat" cmpd="sng" w="28575">
            <a:solidFill>
              <a:srgbClr val="FFFFFF"/>
            </a:solidFill>
            <a:prstDash val="solid"/>
            <a:round/>
            <a:headEnd len="med" w="med" type="none"/>
            <a:tailEnd len="med" w="med" type="triangle"/>
          </a:ln>
        </p:spPr>
      </p:cxnSp>
      <p:cxnSp>
        <p:nvCxnSpPr>
          <p:cNvPr id="699" name="Google Shape;699;p73"/>
          <p:cNvCxnSpPr>
            <a:stCxn id="689" idx="6"/>
            <a:endCxn id="692" idx="2"/>
          </p:cNvCxnSpPr>
          <p:nvPr/>
        </p:nvCxnSpPr>
        <p:spPr>
          <a:xfrm>
            <a:off x="2753300" y="1725125"/>
            <a:ext cx="641700" cy="1037700"/>
          </a:xfrm>
          <a:prstGeom prst="straightConnector1">
            <a:avLst/>
          </a:prstGeom>
          <a:noFill/>
          <a:ln cap="flat" cmpd="sng" w="28575">
            <a:solidFill>
              <a:srgbClr val="FFFFFF"/>
            </a:solidFill>
            <a:prstDash val="solid"/>
            <a:round/>
            <a:headEnd len="med" w="med" type="none"/>
            <a:tailEnd len="med" w="med" type="triangle"/>
          </a:ln>
        </p:spPr>
      </p:cxnSp>
      <p:cxnSp>
        <p:nvCxnSpPr>
          <p:cNvPr id="700" name="Google Shape;700;p73"/>
          <p:cNvCxnSpPr>
            <a:stCxn id="690" idx="6"/>
            <a:endCxn id="692" idx="2"/>
          </p:cNvCxnSpPr>
          <p:nvPr/>
        </p:nvCxnSpPr>
        <p:spPr>
          <a:xfrm>
            <a:off x="2753300" y="2762888"/>
            <a:ext cx="641700" cy="0"/>
          </a:xfrm>
          <a:prstGeom prst="straightConnector1">
            <a:avLst/>
          </a:prstGeom>
          <a:noFill/>
          <a:ln cap="flat" cmpd="sng" w="28575">
            <a:solidFill>
              <a:srgbClr val="FFFFFF"/>
            </a:solidFill>
            <a:prstDash val="solid"/>
            <a:round/>
            <a:headEnd len="med" w="med" type="none"/>
            <a:tailEnd len="med" w="med" type="triangle"/>
          </a:ln>
        </p:spPr>
      </p:cxnSp>
      <p:cxnSp>
        <p:nvCxnSpPr>
          <p:cNvPr id="701" name="Google Shape;701;p73"/>
          <p:cNvCxnSpPr>
            <a:stCxn id="691" idx="6"/>
            <a:endCxn id="692" idx="2"/>
          </p:cNvCxnSpPr>
          <p:nvPr/>
        </p:nvCxnSpPr>
        <p:spPr>
          <a:xfrm flipH="1" rot="10800000">
            <a:off x="2753300" y="2762950"/>
            <a:ext cx="641700" cy="1037700"/>
          </a:xfrm>
          <a:prstGeom prst="straightConnector1">
            <a:avLst/>
          </a:prstGeom>
          <a:noFill/>
          <a:ln cap="flat" cmpd="sng" w="28575">
            <a:solidFill>
              <a:srgbClr val="FFFFFF"/>
            </a:solidFill>
            <a:prstDash val="solid"/>
            <a:round/>
            <a:headEnd len="med" w="med" type="none"/>
            <a:tailEnd len="med" w="med" type="triangle"/>
          </a:ln>
        </p:spPr>
      </p:cxnSp>
      <p:pic>
        <p:nvPicPr>
          <p:cNvPr descr="&lt;math xmlns=&quot;http://www.w3.org/1998/Math/MathML&quot;&gt;&lt;msubsup&gt;&lt;mi&gt;a&lt;/mi&gt;&lt;mn&gt;2&lt;/mn&gt;&lt;mn&gt;1&lt;/mn&gt;&lt;/msubsup&gt;&lt;/math&gt;" id="702" name="Google Shape;702;p73" title="a subscript 2 superscript 1"/>
          <p:cNvPicPr preferRelativeResize="0"/>
          <p:nvPr/>
        </p:nvPicPr>
        <p:blipFill>
          <a:blip r:embed="rId3">
            <a:alphaModFix/>
          </a:blip>
          <a:stretch>
            <a:fillRect/>
          </a:stretch>
        </p:blipFill>
        <p:spPr>
          <a:xfrm>
            <a:off x="2202589" y="3606175"/>
            <a:ext cx="339325" cy="450197"/>
          </a:xfrm>
          <a:prstGeom prst="rect">
            <a:avLst/>
          </a:prstGeom>
          <a:noFill/>
          <a:ln>
            <a:noFill/>
          </a:ln>
        </p:spPr>
      </p:pic>
      <p:pic>
        <p:nvPicPr>
          <p:cNvPr descr="&lt;math xmlns=&quot;http://www.w3.org/1998/Math/MathML&quot;&gt;&lt;mstyle mathsize=&quot;12px&quot;&gt;&lt;msubsup&gt;&lt;mi&gt;a&lt;/mi&gt;&lt;mn&gt;1&lt;/mn&gt;&lt;mn&gt;1&lt;/mn&gt;&lt;/msubsup&gt;&lt;/mstyle&gt;&lt;/math&gt;" id="703" name="Google Shape;703;p73" title="begin mathsize 12px style a subscript 1 superscript 1 end style"/>
          <p:cNvPicPr preferRelativeResize="0"/>
          <p:nvPr/>
        </p:nvPicPr>
        <p:blipFill>
          <a:blip r:embed="rId4">
            <a:alphaModFix/>
          </a:blip>
          <a:stretch>
            <a:fillRect/>
          </a:stretch>
        </p:blipFill>
        <p:spPr>
          <a:xfrm>
            <a:off x="2202576" y="2536663"/>
            <a:ext cx="339328" cy="452438"/>
          </a:xfrm>
          <a:prstGeom prst="rect">
            <a:avLst/>
          </a:prstGeom>
          <a:noFill/>
          <a:ln>
            <a:noFill/>
          </a:ln>
        </p:spPr>
      </p:pic>
      <p:pic>
        <p:nvPicPr>
          <p:cNvPr descr="&lt;math xmlns=&quot;http://www.w3.org/1998/Math/MathML&quot;&gt;&lt;msubsup&gt;&lt;mi&gt;a&lt;/mi&gt;&lt;mn&gt;0&lt;/mn&gt;&lt;mn&gt;1&lt;/mn&gt;&lt;/msubsup&gt;&lt;/math&gt;" id="704" name="Google Shape;704;p73" title="a subscript 0 superscript 1"/>
          <p:cNvPicPr preferRelativeResize="0"/>
          <p:nvPr/>
        </p:nvPicPr>
        <p:blipFill>
          <a:blip r:embed="rId5">
            <a:alphaModFix/>
          </a:blip>
          <a:stretch>
            <a:fillRect/>
          </a:stretch>
        </p:blipFill>
        <p:spPr>
          <a:xfrm>
            <a:off x="2202587" y="1530675"/>
            <a:ext cx="339325" cy="453572"/>
          </a:xfrm>
          <a:prstGeom prst="rect">
            <a:avLst/>
          </a:prstGeom>
          <a:noFill/>
          <a:ln>
            <a:noFill/>
          </a:ln>
        </p:spPr>
      </p:pic>
      <p:pic>
        <p:nvPicPr>
          <p:cNvPr descr="&lt;math xmlns=&quot;http://www.w3.org/1998/Math/MathML&quot;&gt;&lt;msubsup&gt;&lt;mi&gt;a&lt;/mi&gt;&lt;mn&gt;0&lt;/mn&gt;&lt;mn&gt;2&lt;/mn&gt;&lt;/msubsup&gt;&lt;/math&gt;" id="705" name="Google Shape;705;p73" title="a subscript 0 superscript 2"/>
          <p:cNvPicPr preferRelativeResize="0"/>
          <p:nvPr/>
        </p:nvPicPr>
        <p:blipFill>
          <a:blip r:embed="rId6">
            <a:alphaModFix/>
          </a:blip>
          <a:stretch>
            <a:fillRect/>
          </a:stretch>
        </p:blipFill>
        <p:spPr>
          <a:xfrm>
            <a:off x="3606398" y="2519863"/>
            <a:ext cx="366350" cy="486068"/>
          </a:xfrm>
          <a:prstGeom prst="rect">
            <a:avLst/>
          </a:prstGeom>
          <a:noFill/>
          <a:ln>
            <a:noFill/>
          </a:ln>
        </p:spPr>
      </p:pic>
      <p:pic>
        <p:nvPicPr>
          <p:cNvPr descr="&lt;math xmlns=&quot;http://www.w3.org/1998/Math/MathML&quot;&gt;&lt;msubsup&gt;&lt;mi&gt;a&lt;/mi&gt;&lt;mn&gt;0&lt;/mn&gt;&lt;mn&gt;0&lt;/mn&gt;&lt;/msubsup&gt;&lt;/math&gt;" id="706" name="Google Shape;706;p73" title="a subscript 0 superscript 0"/>
          <p:cNvPicPr preferRelativeResize="0"/>
          <p:nvPr/>
        </p:nvPicPr>
        <p:blipFill>
          <a:blip r:embed="rId7">
            <a:alphaModFix/>
          </a:blip>
          <a:stretch>
            <a:fillRect/>
          </a:stretch>
        </p:blipFill>
        <p:spPr>
          <a:xfrm>
            <a:off x="798762" y="1992216"/>
            <a:ext cx="339325" cy="450212"/>
          </a:xfrm>
          <a:prstGeom prst="rect">
            <a:avLst/>
          </a:prstGeom>
          <a:noFill/>
          <a:ln>
            <a:noFill/>
          </a:ln>
        </p:spPr>
      </p:pic>
      <p:pic>
        <p:nvPicPr>
          <p:cNvPr descr="&lt;math xmlns=&quot;http://www.w3.org/1998/Math/MathML&quot;&gt;&lt;msubsup&gt;&lt;mi&gt;a&lt;/mi&gt;&lt;mn&gt;1&lt;/mn&gt;&lt;mn&gt;0&lt;/mn&gt;&lt;/msubsup&gt;&lt;/math&gt;" id="707" name="Google Shape;707;p73" title="a subscript 1 superscript 0"/>
          <p:cNvPicPr preferRelativeResize="0"/>
          <p:nvPr/>
        </p:nvPicPr>
        <p:blipFill>
          <a:blip r:embed="rId8">
            <a:alphaModFix/>
          </a:blip>
          <a:stretch>
            <a:fillRect/>
          </a:stretch>
        </p:blipFill>
        <p:spPr>
          <a:xfrm>
            <a:off x="798750" y="3086763"/>
            <a:ext cx="339325" cy="446837"/>
          </a:xfrm>
          <a:prstGeom prst="rect">
            <a:avLst/>
          </a:prstGeom>
          <a:noFill/>
          <a:ln>
            <a:noFill/>
          </a:ln>
        </p:spPr>
      </p:pic>
      <p:pic>
        <p:nvPicPr>
          <p:cNvPr descr="&lt;math xmlns=&quot;http://www.w3.org/1998/Math/MathML&quot;&gt;&lt;msubsup&gt;&lt;mo mathvariant=&quot;italic&quot; mathcolor=&quot;#FFFFFF&quot; largeop=&quot;true&quot;&gt;z&lt;/mo&gt;&lt;mrow mathcolor=&quot;#FFFFFF&quot;/&gt;&lt;mn mathvariant=&quot;italic&quot; mathcolor=&quot;#FFFFFF&quot;&gt;1&lt;/mn&gt;&lt;/msubsup&gt;&lt;mo mathcolor=&quot;#FFFFFF&quot;&gt;=&lt;/mo&gt;&lt;mo mathcolor=&quot;#FFFFFF&quot;&gt;&amp;#xA0;&lt;/mo&gt;&lt;msup&gt;&lt;mi mathcolor=&quot;#FFFFFF&quot;&gt;w&lt;/mi&gt;&lt;mn mathcolor=&quot;#FFFFFF&quot;&gt;1&lt;/mn&gt;&lt;/msup&gt;&lt;msup&gt;&lt;mi mathcolor=&quot;#FFFFFF&quot;&gt;a&lt;/mi&gt;&lt;mn mathcolor=&quot;#FFFFFF&quot;&gt;0&lt;/mn&gt;&lt;/msup&gt;&lt;mo mathcolor=&quot;#FFFFFF&quot;&gt;&amp;#xA0;&lt;/mo&gt;&lt;mo mathcolor=&quot;#FFFFFF&quot;&gt;+&lt;/mo&gt;&lt;mo mathcolor=&quot;#FFFFFF&quot;&gt;&amp;#xA0;&lt;/mo&gt;&lt;msup&gt;&lt;mi mathcolor=&quot;#FFFFFF&quot;&gt;b&lt;/mi&gt;&lt;mn mathcolor=&quot;#FFFFFF&quot;&gt;1&lt;/mn&gt;&lt;/msup&gt;&lt;mspace linebreak=&quot;newline&quot;/&gt;&lt;msubsup&gt;&lt;mo mathvariant=&quot;italic&quot; mathcolor=&quot;#FFFFFF&quot; largeop=&quot;true&quot;&gt;a&lt;/mo&gt;&lt;mrow mathcolor=&quot;#FFFFFF&quot;/&gt;&lt;mn mathvariant=&quot;italic&quot; mathcolor=&quot;#FFFFFF&quot;&gt;1&lt;/mn&gt;&lt;/msubsup&gt;&lt;mo mathcolor=&quot;#FFFFFF&quot;&gt;=&lt;/mo&gt;&lt;mo mathcolor=&quot;#FFFFFF&quot;&gt;&amp;#xA0;&lt;/mo&gt;&lt;mi mathcolor=&quot;#FFFFFF&quot;&gt;g&lt;/mi&gt;&lt;mfenced mathcolor=&quot;#FFFFFF&quot;&gt;&lt;msup&gt;&lt;mi&gt;z&lt;/mi&gt;&lt;mn&gt;1&lt;/mn&gt;&lt;/msup&gt;&lt;/mfenced&gt;&lt;mspace linebreak=&quot;newline&quot;/&gt;&lt;msubsup&gt;&lt;mo mathvariant=&quot;italic&quot; mathcolor=&quot;#FFFFFF&quot; largeop=&quot;true&quot;&gt;z&lt;/mo&gt;&lt;mrow mathcolor=&quot;#FFFFFF&quot;/&gt;&lt;mn mathcolor=&quot;#FFFFFF&quot;&gt;2&lt;/mn&gt;&lt;/msubsup&gt;&lt;mo mathcolor=&quot;#FFFFFF&quot;&gt;=&lt;/mo&gt;&lt;mo mathcolor=&quot;#FFFFFF&quot;&gt;&amp;#xA0;&lt;/mo&gt;&lt;msup&gt;&lt;mi mathcolor=&quot;#FFFFFF&quot;&gt;w&lt;/mi&gt;&lt;mn mathcolor=&quot;#FFFFFF&quot;&gt;2&lt;/mn&gt;&lt;/msup&gt;&lt;msup&gt;&lt;mi mathcolor=&quot;#FFFFFF&quot;&gt;a&lt;/mi&gt;&lt;mn mathcolor=&quot;#FFFFFF&quot;&gt;1&lt;/mn&gt;&lt;/msup&gt;&lt;mo mathcolor=&quot;#FFFFFF&quot;&gt;&amp;#xA0;&lt;/mo&gt;&lt;mo mathcolor=&quot;#FFFFFF&quot;&gt;+&lt;/mo&gt;&lt;mo mathcolor=&quot;#FFFFFF&quot;&gt;&amp;#xA0;&lt;/mo&gt;&lt;msup&gt;&lt;mi mathcolor=&quot;#FFFFFF&quot;&gt;b&lt;/mi&gt;&lt;mn mathcolor=&quot;#FFFFFF&quot;&gt;2&lt;/mn&gt;&lt;/msup&gt;&lt;mspace linebreak=&quot;newline&quot;/&gt;&lt;msubsup&gt;&lt;mo mathvariant=&quot;italic&quot; mathcolor=&quot;#FFFFFF&quot; largeop=&quot;true&quot;&gt;a&lt;/mo&gt;&lt;mrow mathcolor=&quot;#FFFFFF&quot;/&gt;&lt;mn mathcolor=&quot;#FFFFFF&quot;&gt;2&lt;/mn&gt;&lt;/msubsup&gt;&lt;mo mathcolor=&quot;#FFFFFF&quot;&gt;=&lt;/mo&gt;&lt;mo mathcolor=&quot;#FFFFFF&quot;&gt;&amp;#xA0;&lt;/mo&gt;&lt;mi mathcolor=&quot;#FFFFFF&quot;&gt;g&lt;/mi&gt;&lt;mfenced mathcolor=&quot;#FFFFFF&quot;&gt;&lt;msup&gt;&lt;mi&gt;z&lt;/mi&gt;&lt;mn&gt;2&lt;/mn&gt;&lt;/msup&gt;&lt;/mfenced&gt;&lt;/math&gt;" id="708" name="Google Shape;708;p73" title="Error converting from MathML to accessible text."/>
          <p:cNvPicPr preferRelativeResize="0"/>
          <p:nvPr/>
        </p:nvPicPr>
        <p:blipFill>
          <a:blip r:embed="rId9">
            <a:alphaModFix/>
          </a:blip>
          <a:stretch>
            <a:fillRect/>
          </a:stretch>
        </p:blipFill>
        <p:spPr>
          <a:xfrm>
            <a:off x="4746525" y="1300874"/>
            <a:ext cx="2343176" cy="292402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08"/>
                                        </p:tgtEl>
                                        <p:attrNameLst>
                                          <p:attrName>style.visibility</p:attrName>
                                        </p:attrNameLst>
                                      </p:cBhvr>
                                      <p:to>
                                        <p:strVal val="visible"/>
                                      </p:to>
                                    </p:set>
                                    <p:animEffect filter="fade" transition="in">
                                      <p:cBhvr>
                                        <p:cTn dur="1000"/>
                                        <p:tgtEl>
                                          <p:spTgt spid="70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25" name="Google Shape;125;p2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2" name="Shape 712"/>
        <p:cNvGrpSpPr/>
        <p:nvPr/>
      </p:nvGrpSpPr>
      <p:grpSpPr>
        <a:xfrm>
          <a:off x="0" y="0"/>
          <a:ext cx="0" cy="0"/>
          <a:chOff x="0" y="0"/>
          <a:chExt cx="0" cy="0"/>
        </a:xfrm>
      </p:grpSpPr>
      <p:sp>
        <p:nvSpPr>
          <p:cNvPr id="713" name="Google Shape;713;p74"/>
          <p:cNvSpPr txBox="1"/>
          <p:nvPr>
            <p:ph type="title"/>
          </p:nvPr>
        </p:nvSpPr>
        <p:spPr>
          <a:xfrm>
            <a:off x="259550" y="1497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Backpropagation</a:t>
            </a:r>
            <a:endParaRPr/>
          </a:p>
          <a:p>
            <a:pPr indent="0" lvl="0" marL="0" rtl="0" algn="l">
              <a:spcBef>
                <a:spcPts val="0"/>
              </a:spcBef>
              <a:spcAft>
                <a:spcPts val="0"/>
              </a:spcAft>
              <a:buNone/>
            </a:pPr>
            <a:r>
              <a:t/>
            </a:r>
            <a:endParaRPr/>
          </a:p>
        </p:txBody>
      </p:sp>
      <p:sp>
        <p:nvSpPr>
          <p:cNvPr id="714" name="Google Shape;714;p74"/>
          <p:cNvSpPr/>
          <p:nvPr/>
        </p:nvSpPr>
        <p:spPr>
          <a:xfrm>
            <a:off x="545500" y="1855513"/>
            <a:ext cx="762000" cy="732000"/>
          </a:xfrm>
          <a:prstGeom prst="ellipse">
            <a:avLst/>
          </a:prstGeom>
          <a:solidFill>
            <a:schemeClr val="lt2"/>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74"/>
          <p:cNvSpPr/>
          <p:nvPr/>
        </p:nvSpPr>
        <p:spPr>
          <a:xfrm>
            <a:off x="545500" y="2970438"/>
            <a:ext cx="762000" cy="732000"/>
          </a:xfrm>
          <a:prstGeom prst="ellipse">
            <a:avLst/>
          </a:prstGeom>
          <a:solidFill>
            <a:schemeClr val="lt2"/>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74"/>
          <p:cNvSpPr/>
          <p:nvPr/>
        </p:nvSpPr>
        <p:spPr>
          <a:xfrm>
            <a:off x="1991300" y="1359125"/>
            <a:ext cx="762000" cy="732000"/>
          </a:xfrm>
          <a:prstGeom prst="ellipse">
            <a:avLst/>
          </a:prstGeom>
          <a:solidFill>
            <a:schemeClr val="lt2"/>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74"/>
          <p:cNvSpPr/>
          <p:nvPr/>
        </p:nvSpPr>
        <p:spPr>
          <a:xfrm>
            <a:off x="1991300" y="2396888"/>
            <a:ext cx="762000" cy="732000"/>
          </a:xfrm>
          <a:prstGeom prst="ellipse">
            <a:avLst/>
          </a:prstGeom>
          <a:solidFill>
            <a:schemeClr val="lt2"/>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74"/>
          <p:cNvSpPr/>
          <p:nvPr/>
        </p:nvSpPr>
        <p:spPr>
          <a:xfrm>
            <a:off x="1991300" y="3434650"/>
            <a:ext cx="762000" cy="732000"/>
          </a:xfrm>
          <a:prstGeom prst="ellipse">
            <a:avLst/>
          </a:prstGeom>
          <a:solidFill>
            <a:schemeClr val="lt2"/>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74"/>
          <p:cNvSpPr/>
          <p:nvPr/>
        </p:nvSpPr>
        <p:spPr>
          <a:xfrm>
            <a:off x="3394975" y="2396888"/>
            <a:ext cx="762000" cy="732000"/>
          </a:xfrm>
          <a:prstGeom prst="ellipse">
            <a:avLst/>
          </a:prstGeom>
          <a:solidFill>
            <a:schemeClr val="lt2"/>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20" name="Google Shape;720;p74"/>
          <p:cNvCxnSpPr>
            <a:stCxn id="714" idx="6"/>
            <a:endCxn id="716" idx="2"/>
          </p:cNvCxnSpPr>
          <p:nvPr/>
        </p:nvCxnSpPr>
        <p:spPr>
          <a:xfrm flipH="1" rot="10800000">
            <a:off x="1307500" y="1725013"/>
            <a:ext cx="683700" cy="496500"/>
          </a:xfrm>
          <a:prstGeom prst="straightConnector1">
            <a:avLst/>
          </a:prstGeom>
          <a:noFill/>
          <a:ln cap="flat" cmpd="sng" w="28575">
            <a:solidFill>
              <a:srgbClr val="FFFFFF"/>
            </a:solidFill>
            <a:prstDash val="solid"/>
            <a:round/>
            <a:headEnd len="med" w="med" type="none"/>
            <a:tailEnd len="med" w="med" type="triangle"/>
          </a:ln>
        </p:spPr>
      </p:cxnSp>
      <p:cxnSp>
        <p:nvCxnSpPr>
          <p:cNvPr id="721" name="Google Shape;721;p74"/>
          <p:cNvCxnSpPr>
            <a:stCxn id="714" idx="6"/>
            <a:endCxn id="717" idx="2"/>
          </p:cNvCxnSpPr>
          <p:nvPr/>
        </p:nvCxnSpPr>
        <p:spPr>
          <a:xfrm>
            <a:off x="1307500" y="2221513"/>
            <a:ext cx="683700" cy="541500"/>
          </a:xfrm>
          <a:prstGeom prst="straightConnector1">
            <a:avLst/>
          </a:prstGeom>
          <a:noFill/>
          <a:ln cap="flat" cmpd="sng" w="28575">
            <a:solidFill>
              <a:srgbClr val="FFFFFF"/>
            </a:solidFill>
            <a:prstDash val="solid"/>
            <a:round/>
            <a:headEnd len="med" w="med" type="none"/>
            <a:tailEnd len="med" w="med" type="triangle"/>
          </a:ln>
        </p:spPr>
      </p:cxnSp>
      <p:cxnSp>
        <p:nvCxnSpPr>
          <p:cNvPr id="722" name="Google Shape;722;p74"/>
          <p:cNvCxnSpPr>
            <a:stCxn id="714" idx="6"/>
            <a:endCxn id="718" idx="2"/>
          </p:cNvCxnSpPr>
          <p:nvPr/>
        </p:nvCxnSpPr>
        <p:spPr>
          <a:xfrm>
            <a:off x="1307500" y="2221513"/>
            <a:ext cx="683700" cy="1579200"/>
          </a:xfrm>
          <a:prstGeom prst="straightConnector1">
            <a:avLst/>
          </a:prstGeom>
          <a:noFill/>
          <a:ln cap="flat" cmpd="sng" w="28575">
            <a:solidFill>
              <a:srgbClr val="FFFFFF"/>
            </a:solidFill>
            <a:prstDash val="solid"/>
            <a:round/>
            <a:headEnd len="med" w="med" type="none"/>
            <a:tailEnd len="med" w="med" type="triangle"/>
          </a:ln>
        </p:spPr>
      </p:cxnSp>
      <p:cxnSp>
        <p:nvCxnSpPr>
          <p:cNvPr id="723" name="Google Shape;723;p74"/>
          <p:cNvCxnSpPr>
            <a:stCxn id="715" idx="6"/>
            <a:endCxn id="716" idx="2"/>
          </p:cNvCxnSpPr>
          <p:nvPr/>
        </p:nvCxnSpPr>
        <p:spPr>
          <a:xfrm flipH="1" rot="10800000">
            <a:off x="1307500" y="1725138"/>
            <a:ext cx="683700" cy="1611300"/>
          </a:xfrm>
          <a:prstGeom prst="straightConnector1">
            <a:avLst/>
          </a:prstGeom>
          <a:noFill/>
          <a:ln cap="flat" cmpd="sng" w="28575">
            <a:solidFill>
              <a:srgbClr val="FFFFFF"/>
            </a:solidFill>
            <a:prstDash val="solid"/>
            <a:round/>
            <a:headEnd len="med" w="med" type="none"/>
            <a:tailEnd len="med" w="med" type="triangle"/>
          </a:ln>
        </p:spPr>
      </p:cxnSp>
      <p:cxnSp>
        <p:nvCxnSpPr>
          <p:cNvPr id="724" name="Google Shape;724;p74"/>
          <p:cNvCxnSpPr>
            <a:stCxn id="715" idx="6"/>
            <a:endCxn id="717" idx="2"/>
          </p:cNvCxnSpPr>
          <p:nvPr/>
        </p:nvCxnSpPr>
        <p:spPr>
          <a:xfrm flipH="1" rot="10800000">
            <a:off x="1307500" y="2762838"/>
            <a:ext cx="683700" cy="573600"/>
          </a:xfrm>
          <a:prstGeom prst="straightConnector1">
            <a:avLst/>
          </a:prstGeom>
          <a:noFill/>
          <a:ln cap="flat" cmpd="sng" w="28575">
            <a:solidFill>
              <a:srgbClr val="FFFFFF"/>
            </a:solidFill>
            <a:prstDash val="solid"/>
            <a:round/>
            <a:headEnd len="med" w="med" type="none"/>
            <a:tailEnd len="med" w="med" type="triangle"/>
          </a:ln>
        </p:spPr>
      </p:cxnSp>
      <p:cxnSp>
        <p:nvCxnSpPr>
          <p:cNvPr id="725" name="Google Shape;725;p74"/>
          <p:cNvCxnSpPr>
            <a:stCxn id="715" idx="6"/>
            <a:endCxn id="718" idx="2"/>
          </p:cNvCxnSpPr>
          <p:nvPr/>
        </p:nvCxnSpPr>
        <p:spPr>
          <a:xfrm>
            <a:off x="1307500" y="3336438"/>
            <a:ext cx="683700" cy="464100"/>
          </a:xfrm>
          <a:prstGeom prst="straightConnector1">
            <a:avLst/>
          </a:prstGeom>
          <a:noFill/>
          <a:ln cap="flat" cmpd="sng" w="28575">
            <a:solidFill>
              <a:srgbClr val="FFFFFF"/>
            </a:solidFill>
            <a:prstDash val="solid"/>
            <a:round/>
            <a:headEnd len="med" w="med" type="none"/>
            <a:tailEnd len="med" w="med" type="triangle"/>
          </a:ln>
        </p:spPr>
      </p:cxnSp>
      <p:cxnSp>
        <p:nvCxnSpPr>
          <p:cNvPr id="726" name="Google Shape;726;p74"/>
          <p:cNvCxnSpPr>
            <a:stCxn id="716" idx="6"/>
            <a:endCxn id="719" idx="2"/>
          </p:cNvCxnSpPr>
          <p:nvPr/>
        </p:nvCxnSpPr>
        <p:spPr>
          <a:xfrm>
            <a:off x="2753300" y="1725125"/>
            <a:ext cx="641700" cy="1037700"/>
          </a:xfrm>
          <a:prstGeom prst="straightConnector1">
            <a:avLst/>
          </a:prstGeom>
          <a:noFill/>
          <a:ln cap="flat" cmpd="sng" w="28575">
            <a:solidFill>
              <a:srgbClr val="FFFFFF"/>
            </a:solidFill>
            <a:prstDash val="solid"/>
            <a:round/>
            <a:headEnd len="med" w="med" type="none"/>
            <a:tailEnd len="med" w="med" type="triangle"/>
          </a:ln>
        </p:spPr>
      </p:cxnSp>
      <p:cxnSp>
        <p:nvCxnSpPr>
          <p:cNvPr id="727" name="Google Shape;727;p74"/>
          <p:cNvCxnSpPr>
            <a:stCxn id="717" idx="6"/>
            <a:endCxn id="719" idx="2"/>
          </p:cNvCxnSpPr>
          <p:nvPr/>
        </p:nvCxnSpPr>
        <p:spPr>
          <a:xfrm>
            <a:off x="2753300" y="2762888"/>
            <a:ext cx="641700" cy="0"/>
          </a:xfrm>
          <a:prstGeom prst="straightConnector1">
            <a:avLst/>
          </a:prstGeom>
          <a:noFill/>
          <a:ln cap="flat" cmpd="sng" w="28575">
            <a:solidFill>
              <a:srgbClr val="FFFFFF"/>
            </a:solidFill>
            <a:prstDash val="solid"/>
            <a:round/>
            <a:headEnd len="med" w="med" type="none"/>
            <a:tailEnd len="med" w="med" type="triangle"/>
          </a:ln>
        </p:spPr>
      </p:cxnSp>
      <p:cxnSp>
        <p:nvCxnSpPr>
          <p:cNvPr id="728" name="Google Shape;728;p74"/>
          <p:cNvCxnSpPr>
            <a:stCxn id="718" idx="6"/>
            <a:endCxn id="719" idx="2"/>
          </p:cNvCxnSpPr>
          <p:nvPr/>
        </p:nvCxnSpPr>
        <p:spPr>
          <a:xfrm flipH="1" rot="10800000">
            <a:off x="2753300" y="2762950"/>
            <a:ext cx="641700" cy="1037700"/>
          </a:xfrm>
          <a:prstGeom prst="straightConnector1">
            <a:avLst/>
          </a:prstGeom>
          <a:noFill/>
          <a:ln cap="flat" cmpd="sng" w="28575">
            <a:solidFill>
              <a:srgbClr val="FFFFFF"/>
            </a:solidFill>
            <a:prstDash val="solid"/>
            <a:round/>
            <a:headEnd len="med" w="med" type="none"/>
            <a:tailEnd len="med" w="med" type="triangle"/>
          </a:ln>
        </p:spPr>
      </p:cxnSp>
      <p:pic>
        <p:nvPicPr>
          <p:cNvPr descr="&lt;math xmlns=&quot;http://www.w3.org/1998/Math/MathML&quot;&gt;&lt;msubsup&gt;&lt;mi&gt;a&lt;/mi&gt;&lt;mn&gt;2&lt;/mn&gt;&lt;mn&gt;1&lt;/mn&gt;&lt;/msubsup&gt;&lt;/math&gt;" id="729" name="Google Shape;729;p74" title="a subscript 2 superscript 1"/>
          <p:cNvPicPr preferRelativeResize="0"/>
          <p:nvPr/>
        </p:nvPicPr>
        <p:blipFill>
          <a:blip r:embed="rId3">
            <a:alphaModFix/>
          </a:blip>
          <a:stretch>
            <a:fillRect/>
          </a:stretch>
        </p:blipFill>
        <p:spPr>
          <a:xfrm>
            <a:off x="2202589" y="3606175"/>
            <a:ext cx="339325" cy="450197"/>
          </a:xfrm>
          <a:prstGeom prst="rect">
            <a:avLst/>
          </a:prstGeom>
          <a:noFill/>
          <a:ln>
            <a:noFill/>
          </a:ln>
        </p:spPr>
      </p:pic>
      <p:pic>
        <p:nvPicPr>
          <p:cNvPr descr="&lt;math xmlns=&quot;http://www.w3.org/1998/Math/MathML&quot;&gt;&lt;mstyle mathsize=&quot;12px&quot;&gt;&lt;msubsup&gt;&lt;mi&gt;a&lt;/mi&gt;&lt;mn&gt;1&lt;/mn&gt;&lt;mn&gt;1&lt;/mn&gt;&lt;/msubsup&gt;&lt;/mstyle&gt;&lt;/math&gt;" id="730" name="Google Shape;730;p74" title="begin mathsize 12px style a subscript 1 superscript 1 end style"/>
          <p:cNvPicPr preferRelativeResize="0"/>
          <p:nvPr/>
        </p:nvPicPr>
        <p:blipFill>
          <a:blip r:embed="rId4">
            <a:alphaModFix/>
          </a:blip>
          <a:stretch>
            <a:fillRect/>
          </a:stretch>
        </p:blipFill>
        <p:spPr>
          <a:xfrm>
            <a:off x="2202576" y="2536663"/>
            <a:ext cx="339328" cy="452438"/>
          </a:xfrm>
          <a:prstGeom prst="rect">
            <a:avLst/>
          </a:prstGeom>
          <a:noFill/>
          <a:ln>
            <a:noFill/>
          </a:ln>
        </p:spPr>
      </p:pic>
      <p:pic>
        <p:nvPicPr>
          <p:cNvPr descr="&lt;math xmlns=&quot;http://www.w3.org/1998/Math/MathML&quot;&gt;&lt;msubsup&gt;&lt;mi&gt;a&lt;/mi&gt;&lt;mn&gt;0&lt;/mn&gt;&lt;mn&gt;1&lt;/mn&gt;&lt;/msubsup&gt;&lt;/math&gt;" id="731" name="Google Shape;731;p74" title="a subscript 0 superscript 1"/>
          <p:cNvPicPr preferRelativeResize="0"/>
          <p:nvPr/>
        </p:nvPicPr>
        <p:blipFill>
          <a:blip r:embed="rId5">
            <a:alphaModFix/>
          </a:blip>
          <a:stretch>
            <a:fillRect/>
          </a:stretch>
        </p:blipFill>
        <p:spPr>
          <a:xfrm>
            <a:off x="2202587" y="1530675"/>
            <a:ext cx="339325" cy="453572"/>
          </a:xfrm>
          <a:prstGeom prst="rect">
            <a:avLst/>
          </a:prstGeom>
          <a:noFill/>
          <a:ln>
            <a:noFill/>
          </a:ln>
        </p:spPr>
      </p:pic>
      <p:pic>
        <p:nvPicPr>
          <p:cNvPr descr="&lt;math xmlns=&quot;http://www.w3.org/1998/Math/MathML&quot;&gt;&lt;msubsup&gt;&lt;mi&gt;a&lt;/mi&gt;&lt;mn&gt;0&lt;/mn&gt;&lt;mn&gt;2&lt;/mn&gt;&lt;/msubsup&gt;&lt;/math&gt;" id="732" name="Google Shape;732;p74" title="a subscript 0 superscript 2"/>
          <p:cNvPicPr preferRelativeResize="0"/>
          <p:nvPr/>
        </p:nvPicPr>
        <p:blipFill>
          <a:blip r:embed="rId6">
            <a:alphaModFix/>
          </a:blip>
          <a:stretch>
            <a:fillRect/>
          </a:stretch>
        </p:blipFill>
        <p:spPr>
          <a:xfrm>
            <a:off x="3606398" y="2519863"/>
            <a:ext cx="366350" cy="486068"/>
          </a:xfrm>
          <a:prstGeom prst="rect">
            <a:avLst/>
          </a:prstGeom>
          <a:noFill/>
          <a:ln>
            <a:noFill/>
          </a:ln>
        </p:spPr>
      </p:pic>
      <p:pic>
        <p:nvPicPr>
          <p:cNvPr descr="&lt;math xmlns=&quot;http://www.w3.org/1998/Math/MathML&quot;&gt;&lt;msubsup&gt;&lt;mi&gt;a&lt;/mi&gt;&lt;mn&gt;0&lt;/mn&gt;&lt;mn&gt;0&lt;/mn&gt;&lt;/msubsup&gt;&lt;/math&gt;" id="733" name="Google Shape;733;p74" title="a subscript 0 superscript 0"/>
          <p:cNvPicPr preferRelativeResize="0"/>
          <p:nvPr/>
        </p:nvPicPr>
        <p:blipFill>
          <a:blip r:embed="rId7">
            <a:alphaModFix/>
          </a:blip>
          <a:stretch>
            <a:fillRect/>
          </a:stretch>
        </p:blipFill>
        <p:spPr>
          <a:xfrm>
            <a:off x="798762" y="1992216"/>
            <a:ext cx="339325" cy="450212"/>
          </a:xfrm>
          <a:prstGeom prst="rect">
            <a:avLst/>
          </a:prstGeom>
          <a:noFill/>
          <a:ln>
            <a:noFill/>
          </a:ln>
        </p:spPr>
      </p:pic>
      <p:pic>
        <p:nvPicPr>
          <p:cNvPr descr="&lt;math xmlns=&quot;http://www.w3.org/1998/Math/MathML&quot;&gt;&lt;msubsup&gt;&lt;mi&gt;a&lt;/mi&gt;&lt;mn&gt;1&lt;/mn&gt;&lt;mn&gt;0&lt;/mn&gt;&lt;/msubsup&gt;&lt;/math&gt;" id="734" name="Google Shape;734;p74" title="a subscript 1 superscript 0"/>
          <p:cNvPicPr preferRelativeResize="0"/>
          <p:nvPr/>
        </p:nvPicPr>
        <p:blipFill>
          <a:blip r:embed="rId8">
            <a:alphaModFix/>
          </a:blip>
          <a:stretch>
            <a:fillRect/>
          </a:stretch>
        </p:blipFill>
        <p:spPr>
          <a:xfrm>
            <a:off x="798750" y="3086763"/>
            <a:ext cx="339325" cy="446837"/>
          </a:xfrm>
          <a:prstGeom prst="rect">
            <a:avLst/>
          </a:prstGeom>
          <a:noFill/>
          <a:ln>
            <a:noFill/>
          </a:ln>
        </p:spPr>
      </p:pic>
      <p:pic>
        <p:nvPicPr>
          <p:cNvPr descr="&lt;math xmlns=&quot;http://www.w3.org/1998/Math/MathML&quot;&gt;&lt;mi&gt;C&lt;/mi&gt;&lt;mi&gt;o&lt;/mi&gt;&lt;mi&gt;s&lt;/mi&gt;&lt;mi&gt;t&lt;/mi&gt;&lt;mo&gt;&amp;#xA0;&lt;/mo&gt;&lt;mi&gt;f&lt;/mi&gt;&lt;mi&gt;u&lt;/mi&gt;&lt;mi&gt;n&lt;/mi&gt;&lt;mi&gt;c&lt;/mi&gt;&lt;mi&gt;t&lt;/mi&gt;&lt;mi&gt;i&lt;/mi&gt;&lt;mi&gt;o&lt;/mi&gt;&lt;mi&gt;n&lt;/mi&gt;&lt;mo&gt;:&lt;/mo&gt;&lt;mspace linebreak=&quot;newline&quot;/&gt;&lt;mi&gt;L&lt;/mi&gt;&lt;mfenced&gt;&lt;mrow&gt;&lt;mi&gt;a&lt;/mi&gt;&lt;mo&gt;,&lt;/mo&gt;&lt;mi&gt;y&lt;/mi&gt;&lt;/mrow&gt;&lt;/mfenced&gt;&lt;mo&gt;=&lt;/mo&gt;&lt;mo&gt;-&lt;/mo&gt;&lt;mi&gt;y&lt;/mi&gt;&lt;mi&gt;log&lt;/mi&gt;&lt;mfenced&gt;&lt;mi&gt;a&lt;/mi&gt;&lt;/mfenced&gt;&lt;mo&gt;-&lt;/mo&gt;&lt;mfenced&gt;&lt;mrow&gt;&lt;mn&gt;1&lt;/mn&gt;&lt;mo&gt;-&lt;/mo&gt;&lt;mi&gt;y&lt;/mi&gt;&lt;/mrow&gt;&lt;/mfenced&gt;&lt;mi&gt;log&lt;/mi&gt;&lt;mo&gt;&amp;#xA0;&lt;/mo&gt;&lt;mfenced&gt;&lt;mrow&gt;&lt;mn&gt;1&lt;/mn&gt;&lt;mo&gt;-&lt;/mo&gt;&lt;mi&gt;a&lt;/mi&gt;&lt;/mrow&gt;&lt;/mfenced&gt;&lt;mspace linebreak=&quot;newline&quot;/&gt;&lt;mi&gt;I&lt;/mi&gt;&lt;mi&gt;f&lt;/mi&gt;&lt;mo&gt;&amp;#xA0;&lt;/mo&gt;&lt;mi&gt;w&lt;/mi&gt;&lt;mi&gt;e&lt;/mi&gt;&lt;mo&gt;&amp;#xA0;&lt;/mo&gt;&lt;mi&gt;t&lt;/mi&gt;&lt;mi&gt;a&lt;/mi&gt;&lt;mi&gt;k&lt;/mi&gt;&lt;mi&gt;e&lt;/mi&gt;&lt;mo&gt;&amp;#xA0;&lt;/mo&gt;&lt;mi&gt;s&lt;/mi&gt;&lt;mi&gt;i&lt;/mi&gt;&lt;mi&gt;g&lt;/mi&gt;&lt;mi&gt;m&lt;/mi&gt;&lt;mi&gt;o&lt;/mi&gt;&lt;mi&gt;i&lt;/mi&gt;&lt;mi&gt;d&lt;/mi&gt;&lt;mo&gt;&amp;#xA0;&lt;/mo&gt;&lt;mi&gt;a&lt;/mi&gt;&lt;mi&gt;c&lt;/mi&gt;&lt;mi&gt;t&lt;/mi&gt;&lt;mi&gt;i&lt;/mi&gt;&lt;mi&gt;v&lt;/mi&gt;&lt;mi&gt;a&lt;/mi&gt;&lt;mi&gt;t&lt;/mi&gt;&lt;mi&gt;i&lt;/mi&gt;&lt;mi&gt;o&lt;/mi&gt;&lt;mi&gt;n&lt;/mi&gt;&lt;mo&gt;&amp;#xA0;&lt;/mo&gt;&lt;mi&gt;f&lt;/mi&gt;&lt;mi&gt;u&lt;/mi&gt;&lt;mi&gt;n&lt;/mi&gt;&lt;mi&gt;c&lt;/mi&gt;&lt;mi&gt;t&lt;/mi&gt;&lt;mi&gt;i&lt;/mi&gt;&lt;mi&gt;o&lt;/mi&gt;&lt;mi&gt;n&lt;/mi&gt;&lt;mo&gt;&amp;#xA0;&lt;/mo&gt;&lt;mi&gt;i&lt;/mi&gt;&lt;mi&gt;n&lt;/mi&gt;&lt;mo&gt;&amp;#xA0;&lt;/mo&gt;&lt;mi&gt;b&lt;/mi&gt;&lt;mi&gt;o&lt;/mi&gt;&lt;mi&gt;t&lt;/mi&gt;&lt;mi&gt;h&lt;/mi&gt;&lt;mo&gt;&amp;#xA0;&lt;/mo&gt;&lt;mi&gt;l&lt;/mi&gt;&lt;mi&gt;a&lt;/mi&gt;&lt;mi&gt;y&lt;/mi&gt;&lt;mi&gt;e&lt;/mi&gt;&lt;mi&gt;r&lt;/mi&gt;&lt;mi&gt;s&lt;/mi&gt;&lt;mo&gt;,&lt;/mo&gt;&lt;mspace linebreak=&quot;newline&quot;/&gt;&lt;mi&gt;s&lt;/mi&gt;&lt;mi&gt;o&lt;/mi&gt;&lt;mo&gt;&amp;#xA0;&lt;/mo&gt;&lt;mi&gt;g&lt;/mi&gt;&lt;mfenced&gt;&lt;mi&gt;z&lt;/mi&gt;&lt;/mfenced&gt;&lt;mo&gt;=&lt;/mo&gt;&lt;mfrac&gt;&lt;mn&gt;1&lt;/mn&gt;&lt;mrow&gt;&lt;mn&gt;1&lt;/mn&gt;&lt;mo&gt;+&lt;/mo&gt;&lt;msup&gt;&lt;mi&gt;e&lt;/mi&gt;&lt;mrow&gt;&lt;mo&gt;-&lt;/mo&gt;&lt;mi&gt;z&lt;/mi&gt;&lt;/mrow&gt;&lt;/msup&gt;&lt;/mrow&gt;&lt;/mfrac&gt;&lt;mo&gt;=&lt;/mo&gt;&lt;mi&gt;a&lt;/mi&gt;&lt;mspace linebreak=&quot;newline&quot;/&gt;&lt;mfrac&gt;&lt;mrow&gt;&lt;mi&gt;d&lt;/mi&gt;&lt;mi&gt;a&lt;/mi&gt;&lt;/mrow&gt;&lt;mrow&gt;&lt;mi&gt;d&lt;/mi&gt;&lt;mi&gt;z&lt;/mi&gt;&lt;/mrow&gt;&lt;/mfrac&gt;&lt;mo&gt;=&lt;/mo&gt;&lt;mfrac&gt;&lt;mn&gt;1&lt;/mn&gt;&lt;msup&gt;&lt;mfenced&gt;&lt;mrow&gt;&lt;mn&gt;1&lt;/mn&gt;&lt;mo&gt;+&lt;/mo&gt;&lt;msup&gt;&lt;mi&gt;e&lt;/mi&gt;&lt;mrow&gt;&lt;mo&gt;-&lt;/mo&gt;&lt;mi&gt;z&lt;/mi&gt;&lt;/mrow&gt;&lt;/msup&gt;&lt;/mrow&gt;&lt;/mfenced&gt;&lt;mn&gt;2&lt;/mn&gt;&lt;/msup&gt;&lt;/mfrac&gt;&lt;mo&gt;.&lt;/mo&gt;&lt;mo&gt;&amp;#xA0;&lt;/mo&gt;&lt;msup&gt;&lt;mi&gt;e&lt;/mi&gt;&lt;mrow&gt;&lt;mo&gt;-&lt;/mo&gt;&lt;mi&gt;z&lt;/mi&gt;&lt;/mrow&gt;&lt;/msup&gt;&lt;mo&gt;=&lt;/mo&gt;&lt;mi&gt;a&lt;/mi&gt;&lt;mfenced&gt;&lt;mrow&gt;&lt;mn&gt;1&lt;/mn&gt;&lt;mo&gt;-&lt;/mo&gt;&lt;mi&gt;a&lt;/mi&gt;&lt;/mrow&gt;&lt;/mfenced&gt;&lt;mspace linebreak=&quot;newline&quot;/&gt;&lt;mi&gt;N&lt;/mi&gt;&lt;mi&gt;o&lt;/mi&gt;&lt;mi&gt;w&lt;/mi&gt;&lt;mo&gt;,&lt;/mo&gt;&lt;mo&gt;&amp;#xA0;&lt;/mo&gt;&lt;mfrac&gt;&lt;mrow&gt;&lt;mo&gt;&amp;#x2202;&lt;/mo&gt;&lt;mi&gt;L&lt;/mi&gt;&lt;mfenced&gt;&lt;mrow&gt;&lt;mi&gt;a&lt;/mi&gt;&lt;mo&gt;,&lt;/mo&gt;&lt;mi&gt;y&lt;/mi&gt;&lt;/mrow&gt;&lt;/mfenced&gt;&lt;/mrow&gt;&lt;mrow&gt;&lt;mo&gt;&amp;#x2202;&lt;/mo&gt;&lt;mi&gt;a&lt;/mi&gt;&lt;/mrow&gt;&lt;/mfrac&gt;&lt;mo&gt;=&lt;/mo&gt;&lt;mo&gt;-&lt;/mo&gt;&lt;mfrac&gt;&lt;mi&gt;y&lt;/mi&gt;&lt;mi&gt;a&lt;/mi&gt;&lt;/mfrac&gt;&lt;mo&gt;+&lt;/mo&gt;&lt;mfrac&gt;&lt;mrow&gt;&lt;mn&gt;1&lt;/mn&gt;&lt;mo&gt;-&lt;/mo&gt;&lt;mi&gt;y&lt;/mi&gt;&lt;/mrow&gt;&lt;mrow&gt;&lt;mn&gt;1&lt;/mn&gt;&lt;mo&gt;-&lt;/mo&gt;&lt;mi&gt;a&lt;/mi&gt;&lt;/mrow&gt;&lt;/mfrac&gt;&lt;/math&gt;" id="735" name="Google Shape;735;p74" title="C o s t space f u n c t i o n colon&#10;L open parentheses a comma y close parentheses equals negative y log open parentheses a close parentheses minus open parentheses 1 minus y close parentheses log space open parentheses 1 minus a close parentheses&#10;I f space w e space t a k e space s i g m o i d space a c t i v a t i o n space f u n c t i o n space i n space b o t h space l a y e r s comma&#10;s o space g open parentheses z close parentheses equals fraction numerator 1 over denominator 1 plus e to the power of negative z end exponent end fraction equals a&#10;fraction numerator d a over denominator d z end fraction equals 1 over open parentheses 1 plus e to the power of negative z end exponent close parentheses squared. space e to the power of negative z end exponent equals a open parentheses 1 minus a close parentheses&#10;N o w comma space fraction numerator partial differential L open parentheses a comma y close parentheses over denominator partial differential a end fraction equals negative y over a plus fraction numerator 1 minus y over denominator 1 minus a end fraction"/>
          <p:cNvPicPr preferRelativeResize="0"/>
          <p:nvPr/>
        </p:nvPicPr>
        <p:blipFill>
          <a:blip r:embed="rId9">
            <a:alphaModFix/>
          </a:blip>
          <a:stretch>
            <a:fillRect/>
          </a:stretch>
        </p:blipFill>
        <p:spPr>
          <a:xfrm>
            <a:off x="4279525" y="863975"/>
            <a:ext cx="4432926" cy="3883874"/>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9" name="Shape 739"/>
        <p:cNvGrpSpPr/>
        <p:nvPr/>
      </p:nvGrpSpPr>
      <p:grpSpPr>
        <a:xfrm>
          <a:off x="0" y="0"/>
          <a:ext cx="0" cy="0"/>
          <a:chOff x="0" y="0"/>
          <a:chExt cx="0" cy="0"/>
        </a:xfrm>
      </p:grpSpPr>
      <p:sp>
        <p:nvSpPr>
          <p:cNvPr id="740" name="Google Shape;740;p7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Gradient Descent</a:t>
            </a:r>
            <a:endParaRPr/>
          </a:p>
        </p:txBody>
      </p:sp>
      <p:sp>
        <p:nvSpPr>
          <p:cNvPr id="741" name="Google Shape;741;p7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solidFill>
                  <a:schemeClr val="dk1"/>
                </a:solidFill>
              </a:rPr>
              <a:t>Updating the parameters ‘w’ and ‘b’ as per the gradient :</a:t>
            </a:r>
            <a:endParaRPr>
              <a:solidFill>
                <a:schemeClr val="dk1"/>
              </a:solidFill>
            </a:endParaRPr>
          </a:p>
        </p:txBody>
      </p:sp>
      <p:pic>
        <p:nvPicPr>
          <p:cNvPr descr="&lt;math xmlns=&quot;http://www.w3.org/1998/Math/MathML&quot;&gt;&lt;msub&gt;&lt;mi&gt;w&lt;/mi&gt;&lt;mi&gt;l&lt;/mi&gt;&lt;/msub&gt;&lt;mo&gt;=&lt;/mo&gt;&lt;msub&gt;&lt;mi&gt;w&lt;/mi&gt;&lt;mi&gt;l&lt;/mi&gt;&lt;/msub&gt;&lt;mo&gt;-&lt;/mo&gt;&lt;mi&gt;&amp;#x3B1;&lt;/mi&gt;&lt;mo&gt;&amp;#xA0;&lt;/mo&gt;&lt;mi&gt;d&lt;/mi&gt;&lt;msub&gt;&lt;mi&gt;w&lt;/mi&gt;&lt;mi&gt;l&lt;/mi&gt;&lt;/msub&gt;&lt;mspace linebreak=&quot;newline&quot;/&gt;&lt;msub&gt;&lt;mi&gt;b&lt;/mi&gt;&lt;mi&gt;l&lt;/mi&gt;&lt;/msub&gt;&lt;mo&gt;=&lt;/mo&gt;&lt;msub&gt;&lt;mi&gt;b&lt;/mi&gt;&lt;mi&gt;l&lt;/mi&gt;&lt;/msub&gt;&lt;mo&gt;-&lt;/mo&gt;&lt;mi&gt;&amp;#x3B1;&lt;/mi&gt;&lt;mo&gt;&amp;#xA0;&lt;/mo&gt;&lt;mi&gt;d&lt;/mi&gt;&lt;msub&gt;&lt;mi&gt;b&lt;/mi&gt;&lt;mi&gt;l&lt;/mi&gt;&lt;/msub&gt;&lt;/math&gt;" id="742" name="Google Shape;742;p75" title="w subscript l equals w subscript l minus alpha space d w subscript l&#10;b subscript l equals b subscript l minus alpha space d b subscript l"/>
          <p:cNvPicPr preferRelativeResize="0"/>
          <p:nvPr/>
        </p:nvPicPr>
        <p:blipFill>
          <a:blip r:embed="rId3">
            <a:alphaModFix/>
          </a:blip>
          <a:stretch>
            <a:fillRect/>
          </a:stretch>
        </p:blipFill>
        <p:spPr>
          <a:xfrm>
            <a:off x="1521488" y="1865950"/>
            <a:ext cx="2936319" cy="1411605"/>
          </a:xfrm>
          <a:prstGeom prst="rect">
            <a:avLst/>
          </a:prstGeom>
          <a:noFill/>
          <a:ln>
            <a:noFill/>
          </a:ln>
        </p:spPr>
      </p:pic>
      <p:pic>
        <p:nvPicPr>
          <p:cNvPr descr="&lt;math xmlns=&quot;http://www.w3.org/1998/Math/MathML&quot;&gt;&lt;mi&gt;w&lt;/mi&gt;&lt;mi&gt;h&lt;/mi&gt;&lt;mi&gt;e&lt;/mi&gt;&lt;mi&gt;r&lt;/mi&gt;&lt;mi&gt;e&lt;/mi&gt;&lt;mo&gt;&amp;#xA0;&lt;/mo&gt;&lt;mi&gt;&amp;#x3B1;&lt;/mi&gt;&lt;mo&gt;&amp;#xA0;&lt;/mo&gt;&lt;mi&gt;i&lt;/mi&gt;&lt;mi&gt;s&lt;/mi&gt;&lt;mo&gt;&amp;#xA0;&lt;/mo&gt;&lt;mi&gt;t&lt;/mi&gt;&lt;mi&gt;h&lt;/mi&gt;&lt;mi&gt;e&lt;/mi&gt;&lt;mo&gt;&amp;#xA0;&lt;/mo&gt;&lt;mi&gt;l&lt;/mi&gt;&lt;mi&gt;e&lt;/mi&gt;&lt;mi&gt;a&lt;/mi&gt;&lt;mi&gt;r&lt;/mi&gt;&lt;mi&gt;n&lt;/mi&gt;&lt;mi&gt;i&lt;/mi&gt;&lt;mi&gt;n&lt;/mi&gt;&lt;mi&gt;g&lt;/mi&gt;&lt;mo&gt;&amp;#xA0;&lt;/mo&gt;&lt;mi&gt;r&lt;/mi&gt;&lt;mi&gt;a&lt;/mi&gt;&lt;mi&gt;t&lt;/mi&gt;&lt;mi&gt;e&lt;/mi&gt;&lt;mo&gt;&amp;#xA0;&lt;/mo&gt;&lt;mi&gt;o&lt;/mi&gt;&lt;mi&gt;f&lt;/mi&gt;&lt;mo&gt;&amp;#xA0;&lt;/mo&gt;&lt;mi&gt;t&lt;/mi&gt;&lt;mi&gt;h&lt;/mi&gt;&lt;mi&gt;e&lt;/mi&gt;&lt;mo&gt;&amp;#xA0;&lt;/mo&gt;&lt;mi&gt;m&lt;/mi&gt;&lt;mi&gt;o&lt;/mi&gt;&lt;mi&gt;d&lt;/mi&gt;&lt;mi&gt;e&lt;/mi&gt;&lt;mi&gt;l&lt;/mi&gt;&lt;mo&gt;&amp;#xA0;&lt;/mo&gt;&lt;mi&gt;d&lt;/mi&gt;&lt;mi&gt;e&lt;/mi&gt;&lt;mi&gt;c&lt;/mi&gt;&lt;mi&gt;i&lt;/mi&gt;&lt;mi&gt;d&lt;/mi&gt;&lt;mi&gt;e&lt;/mi&gt;&lt;mi&gt;d&lt;/mi&gt;&lt;mo&gt;&amp;#xA0;&lt;/mo&gt;&lt;mi&gt;b&lt;/mi&gt;&lt;mi&gt;y&lt;/mi&gt;&lt;mo&gt;&amp;#xA0;&lt;/mo&gt;&lt;mi&gt;u&lt;/mi&gt;&lt;mi&gt;s&lt;/mi&gt;&lt;mo&gt;.&lt;/mo&gt;&lt;mo&gt;&amp;#xA0;&lt;/mo&gt;&lt;/math&gt;" id="743" name="Google Shape;743;p75" title="w h e r e space alpha space i s space t h e space l e a r n i n g space r a t e space o f space t h e space m o d e l space d e c i d e d space b y space u s. space"/>
          <p:cNvPicPr preferRelativeResize="0"/>
          <p:nvPr/>
        </p:nvPicPr>
        <p:blipFill>
          <a:blip r:embed="rId4">
            <a:alphaModFix/>
          </a:blip>
          <a:stretch>
            <a:fillRect/>
          </a:stretch>
        </p:blipFill>
        <p:spPr>
          <a:xfrm>
            <a:off x="742850" y="3496650"/>
            <a:ext cx="8034201" cy="304400"/>
          </a:xfrm>
          <a:prstGeom prst="rect">
            <a:avLst/>
          </a:prstGeom>
          <a:noFill/>
          <a:ln>
            <a:noFill/>
          </a:ln>
        </p:spPr>
      </p:pic>
      <p:sp>
        <p:nvSpPr>
          <p:cNvPr id="744" name="Google Shape;744;p75"/>
          <p:cNvSpPr txBox="1"/>
          <p:nvPr/>
        </p:nvSpPr>
        <p:spPr>
          <a:xfrm>
            <a:off x="597525" y="4077650"/>
            <a:ext cx="66453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1"/>
                </a:solidFill>
              </a:rPr>
              <a:t>These updated parameters are again fed in the model for the forward propagation and again the model backpropagates to minimize the cost function and thus the cycle repeats….</a:t>
            </a:r>
            <a:endParaRPr sz="1600">
              <a:solidFill>
                <a:schemeClr val="dk1"/>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8" name="Shape 748"/>
        <p:cNvGrpSpPr/>
        <p:nvPr/>
      </p:nvGrpSpPr>
      <p:grpSpPr>
        <a:xfrm>
          <a:off x="0" y="0"/>
          <a:ext cx="0" cy="0"/>
          <a:chOff x="0" y="0"/>
          <a:chExt cx="0" cy="0"/>
        </a:xfrm>
      </p:grpSpPr>
      <p:sp>
        <p:nvSpPr>
          <p:cNvPr id="749" name="Google Shape;749;p7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750" name="Google Shape;750;p7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dk1"/>
                </a:solidFill>
              </a:rPr>
              <a:t>Here we have used cost as a cross entropy function, we can change it to our needs as quadratic cost function,etc. but the most common is cross entropy.</a:t>
            </a:r>
            <a:endParaRPr>
              <a:solidFill>
                <a:schemeClr val="dk1"/>
              </a:solidFill>
            </a:endParaRPr>
          </a:p>
          <a:p>
            <a:pPr indent="0" lvl="0" marL="0" rtl="0" algn="l">
              <a:spcBef>
                <a:spcPts val="1200"/>
              </a:spcBef>
              <a:spcAft>
                <a:spcPts val="0"/>
              </a:spcAft>
              <a:buNone/>
            </a:pPr>
            <a:r>
              <a:rPr lang="en">
                <a:solidFill>
                  <a:schemeClr val="dk1"/>
                </a:solidFill>
              </a:rPr>
              <a:t>Also changes can be brought in the choice of the activation function.Here we had used sigmoid in all the layers, you can choose Relu,tanh,leaky Relu in any of the layers.For binary classification, last layer should have sigmoid activation and in case of multivariable classification, last layer can have softmax activation.</a:t>
            </a:r>
            <a:endParaRPr>
              <a:solidFill>
                <a:schemeClr val="dk1"/>
              </a:solidFill>
            </a:endParaRPr>
          </a:p>
          <a:p>
            <a:pPr indent="0" lvl="0" marL="0" rtl="0" algn="l">
              <a:spcBef>
                <a:spcPts val="1200"/>
              </a:spcBef>
              <a:spcAft>
                <a:spcPts val="1200"/>
              </a:spcAft>
              <a:buNone/>
            </a:pPr>
            <a:r>
              <a:rPr lang="en">
                <a:solidFill>
                  <a:schemeClr val="dk1"/>
                </a:solidFill>
              </a:rPr>
              <a:t>We can also change learning rate,</a:t>
            </a:r>
            <a:endParaRPr>
              <a:solidFill>
                <a:schemeClr val="dk1"/>
              </a:solidFill>
            </a:endParaRPr>
          </a:p>
        </p:txBody>
      </p:sp>
      <p:pic>
        <p:nvPicPr>
          <p:cNvPr descr="&lt;math xmlns=&quot;http://www.w3.org/1998/Math/MathML&quot;&gt;&lt;mi mathcolor=&quot;#FFFFFF&quot;&gt;&amp;#x3B1;&lt;/mi&gt;&lt;/math&gt;" id="751" name="Google Shape;751;p76" title="alpha"/>
          <p:cNvPicPr preferRelativeResize="0"/>
          <p:nvPr/>
        </p:nvPicPr>
        <p:blipFill rotWithShape="1">
          <a:blip r:embed="rId3">
            <a:alphaModFix/>
          </a:blip>
          <a:srcRect b="-50217" l="0" r="-50217" t="0"/>
          <a:stretch/>
        </p:blipFill>
        <p:spPr>
          <a:xfrm>
            <a:off x="3901988" y="3600913"/>
            <a:ext cx="275987" cy="203597"/>
          </a:xfrm>
          <a:prstGeom prst="rect">
            <a:avLst/>
          </a:prstGeom>
          <a:noFill/>
          <a:ln>
            <a:noFill/>
          </a:ln>
        </p:spPr>
      </p:pic>
      <p:sp>
        <p:nvSpPr>
          <p:cNvPr id="752" name="Google Shape;752;p76"/>
          <p:cNvSpPr txBox="1"/>
          <p:nvPr/>
        </p:nvSpPr>
        <p:spPr>
          <a:xfrm>
            <a:off x="4129525" y="3439425"/>
            <a:ext cx="43764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1"/>
                </a:solidFill>
              </a:rPr>
              <a:t>as per our need.</a:t>
            </a:r>
            <a:endParaRPr sz="1800">
              <a:solidFill>
                <a:schemeClr val="dk1"/>
              </a:solidFill>
            </a:endParaRPr>
          </a:p>
        </p:txBody>
      </p:sp>
      <p:sp>
        <p:nvSpPr>
          <p:cNvPr id="753" name="Google Shape;753;p76"/>
          <p:cNvSpPr txBox="1"/>
          <p:nvPr/>
        </p:nvSpPr>
        <p:spPr>
          <a:xfrm>
            <a:off x="311700" y="4029200"/>
            <a:ext cx="84411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1"/>
                </a:solidFill>
              </a:rPr>
              <a:t>All these falls under the section of hyperparameter tuning using which we can improve our model and increase its accuracy!!</a:t>
            </a:r>
            <a:endParaRPr sz="1800">
              <a:solidFill>
                <a:schemeClr val="dk1"/>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7" name="Shape 757"/>
        <p:cNvGrpSpPr/>
        <p:nvPr/>
      </p:nvGrpSpPr>
      <p:grpSpPr>
        <a:xfrm>
          <a:off x="0" y="0"/>
          <a:ext cx="0" cy="0"/>
          <a:chOff x="0" y="0"/>
          <a:chExt cx="0" cy="0"/>
        </a:xfrm>
      </p:grpSpPr>
      <p:sp>
        <p:nvSpPr>
          <p:cNvPr id="758" name="Google Shape;758;p7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Resources</a:t>
            </a:r>
            <a:endParaRPr/>
          </a:p>
        </p:txBody>
      </p:sp>
      <p:sp>
        <p:nvSpPr>
          <p:cNvPr id="759" name="Google Shape;759;p7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200" u="sng">
                <a:solidFill>
                  <a:schemeClr val="hlink"/>
                </a:solidFill>
                <a:hlinkClick r:id="rId3"/>
              </a:rPr>
              <a:t>A Neural Network Playground (tensorflow.org)</a:t>
            </a:r>
            <a:endParaRPr sz="1200"/>
          </a:p>
          <a:p>
            <a:pPr indent="0" lvl="0" marL="0" rtl="0" algn="l">
              <a:spcBef>
                <a:spcPts val="1200"/>
              </a:spcBef>
              <a:spcAft>
                <a:spcPts val="0"/>
              </a:spcAft>
              <a:buNone/>
            </a:pPr>
            <a:r>
              <a:rPr lang="en" sz="1200" u="sng">
                <a:solidFill>
                  <a:schemeClr val="hlink"/>
                </a:solidFill>
                <a:hlinkClick r:id="rId4"/>
              </a:rPr>
              <a:t>Njack-IITP/ML_Discussions: Resources for Competitive ML and Research ML discussions (github.com)</a:t>
            </a:r>
            <a:endParaRPr sz="1200"/>
          </a:p>
          <a:p>
            <a:pPr indent="0" lvl="0" marL="0" rtl="0" algn="l">
              <a:spcBef>
                <a:spcPts val="1200"/>
              </a:spcBef>
              <a:spcAft>
                <a:spcPts val="0"/>
              </a:spcAft>
              <a:buNone/>
            </a:pPr>
            <a:r>
              <a:rPr lang="en" sz="1200" u="sng">
                <a:solidFill>
                  <a:schemeClr val="hlink"/>
                </a:solidFill>
                <a:hlinkClick r:id="rId5"/>
              </a:rPr>
              <a:t>Machine Learning | Coursera</a:t>
            </a:r>
            <a:endParaRPr sz="1200"/>
          </a:p>
          <a:p>
            <a:pPr indent="0" lvl="0" marL="0" rtl="0" algn="l">
              <a:spcBef>
                <a:spcPts val="1200"/>
              </a:spcBef>
              <a:spcAft>
                <a:spcPts val="0"/>
              </a:spcAft>
              <a:buNone/>
            </a:pPr>
            <a:r>
              <a:rPr lang="en" sz="1200" u="sng">
                <a:solidFill>
                  <a:schemeClr val="hlink"/>
                </a:solidFill>
                <a:hlinkClick r:id="rId6"/>
              </a:rPr>
              <a:t>ML-AI-Meetups/Resources.md at master · dsciitpatna/ML-AI-Meetups (github.com)</a:t>
            </a:r>
            <a:endParaRPr sz="1200"/>
          </a:p>
          <a:p>
            <a:pPr indent="0" lvl="0" marL="0" rtl="0" algn="l">
              <a:spcBef>
                <a:spcPts val="1200"/>
              </a:spcBef>
              <a:spcAft>
                <a:spcPts val="0"/>
              </a:spcAft>
              <a:buNone/>
            </a:pPr>
            <a:r>
              <a:rPr lang="en" sz="1200" u="sng">
                <a:solidFill>
                  <a:schemeClr val="hlink"/>
                </a:solidFill>
                <a:hlinkClick r:id="rId7"/>
              </a:rPr>
              <a:t>Neural networks - 3Blue1Brown</a:t>
            </a:r>
            <a:r>
              <a:rPr lang="en" sz="1200"/>
              <a:t> </a:t>
            </a:r>
            <a:endParaRPr sz="1200"/>
          </a:p>
          <a:p>
            <a:pPr indent="0" lvl="0" marL="0" rtl="0" algn="l">
              <a:spcBef>
                <a:spcPts val="1200"/>
              </a:spcBef>
              <a:spcAft>
                <a:spcPts val="0"/>
              </a:spcAft>
              <a:buNone/>
            </a:pPr>
            <a:r>
              <a:rPr lang="en" sz="1200" u="sng">
                <a:solidFill>
                  <a:schemeClr val="hlink"/>
                </a:solidFill>
                <a:hlinkClick r:id="rId8"/>
              </a:rPr>
              <a:t>An Introduction to Neural Networks from scratch - victorzhou.com</a:t>
            </a:r>
            <a:r>
              <a:rPr lang="en" sz="1200"/>
              <a:t> </a:t>
            </a:r>
            <a:endParaRPr sz="1200"/>
          </a:p>
          <a:p>
            <a:pPr indent="0" lvl="0" marL="0" rtl="0" algn="l">
              <a:spcBef>
                <a:spcPts val="1200"/>
              </a:spcBef>
              <a:spcAft>
                <a:spcPts val="0"/>
              </a:spcAft>
              <a:buNone/>
            </a:pPr>
            <a:r>
              <a:rPr lang="en" sz="1200" u="sng">
                <a:solidFill>
                  <a:schemeClr val="hlink"/>
                </a:solidFill>
                <a:hlinkClick r:id="rId9"/>
              </a:rPr>
              <a:t>Home - colah's blog</a:t>
            </a:r>
            <a:endParaRPr sz="1200"/>
          </a:p>
          <a:p>
            <a:pPr indent="0" lvl="0" marL="0" rtl="0" algn="l">
              <a:spcBef>
                <a:spcPts val="1200"/>
              </a:spcBef>
              <a:spcAft>
                <a:spcPts val="0"/>
              </a:spcAft>
              <a:buNone/>
            </a:pPr>
            <a:r>
              <a:rPr lang="en" sz="1200" u="sng">
                <a:solidFill>
                  <a:schemeClr val="hlink"/>
                </a:solidFill>
                <a:hlinkClick r:id="rId10"/>
              </a:rPr>
              <a:t>A Visual and Interactive Guide to the Basics of Neural Networks – Jay Alammar</a:t>
            </a:r>
            <a:endParaRPr sz="1200"/>
          </a:p>
          <a:p>
            <a:pPr indent="0" lvl="0" marL="0" rtl="0" algn="l">
              <a:spcBef>
                <a:spcPts val="1200"/>
              </a:spcBef>
              <a:spcAft>
                <a:spcPts val="1200"/>
              </a:spcAft>
              <a:buNone/>
            </a:pPr>
            <a:r>
              <a:t/>
            </a:r>
            <a:endParaRPr sz="1200"/>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3" name="Shape 763"/>
        <p:cNvGrpSpPr/>
        <p:nvPr/>
      </p:nvGrpSpPr>
      <p:grpSpPr>
        <a:xfrm>
          <a:off x="0" y="0"/>
          <a:ext cx="0" cy="0"/>
          <a:chOff x="0" y="0"/>
          <a:chExt cx="0" cy="0"/>
        </a:xfrm>
      </p:grpSpPr>
      <p:sp>
        <p:nvSpPr>
          <p:cNvPr id="764" name="Google Shape;764;p78"/>
          <p:cNvSpPr txBox="1"/>
          <p:nvPr>
            <p:ph type="title"/>
          </p:nvPr>
        </p:nvSpPr>
        <p:spPr>
          <a:xfrm>
            <a:off x="1106700" y="1349825"/>
            <a:ext cx="3654300" cy="666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Oswald"/>
                <a:ea typeface="Oswald"/>
                <a:cs typeface="Oswald"/>
                <a:sym typeface="Oswald"/>
              </a:rPr>
              <a:t>Presented by-</a:t>
            </a:r>
            <a:endParaRPr sz="3000">
              <a:solidFill>
                <a:srgbClr val="FFFFFF"/>
              </a:solidFill>
              <a:latin typeface="Oswald"/>
              <a:ea typeface="Oswald"/>
              <a:cs typeface="Oswald"/>
              <a:sym typeface="Oswald"/>
            </a:endParaRPr>
          </a:p>
          <a:p>
            <a:pPr indent="0" lvl="0" marL="0" rtl="0" algn="ctr">
              <a:spcBef>
                <a:spcPts val="0"/>
              </a:spcBef>
              <a:spcAft>
                <a:spcPts val="0"/>
              </a:spcAft>
              <a:buNone/>
            </a:pPr>
            <a:r>
              <a:rPr lang="en" sz="3000">
                <a:solidFill>
                  <a:srgbClr val="FFFFFF"/>
                </a:solidFill>
                <a:latin typeface="Oswald"/>
                <a:ea typeface="Oswald"/>
                <a:cs typeface="Oswald"/>
                <a:sym typeface="Oswald"/>
              </a:rPr>
              <a:t>Parth  Kanani</a:t>
            </a:r>
            <a:endParaRPr sz="3000">
              <a:solidFill>
                <a:srgbClr val="FFFFFF"/>
              </a:solidFill>
              <a:latin typeface="Oswald"/>
              <a:ea typeface="Oswald"/>
              <a:cs typeface="Oswald"/>
              <a:sym typeface="Oswald"/>
            </a:endParaRPr>
          </a:p>
          <a:p>
            <a:pPr indent="0" lvl="0" marL="0" rtl="0" algn="ctr">
              <a:spcBef>
                <a:spcPts val="0"/>
              </a:spcBef>
              <a:spcAft>
                <a:spcPts val="0"/>
              </a:spcAft>
              <a:buNone/>
            </a:pPr>
            <a:r>
              <a:rPr lang="en" sz="3000">
                <a:solidFill>
                  <a:srgbClr val="FFFFFF"/>
                </a:solidFill>
                <a:latin typeface="Oswald"/>
                <a:ea typeface="Oswald"/>
                <a:cs typeface="Oswald"/>
                <a:sym typeface="Oswald"/>
              </a:rPr>
              <a:t>Aditya Samantaroy</a:t>
            </a:r>
            <a:endParaRPr sz="3000">
              <a:solidFill>
                <a:srgbClr val="FFFFFF"/>
              </a:solidFill>
              <a:latin typeface="Oswald"/>
              <a:ea typeface="Oswald"/>
              <a:cs typeface="Oswald"/>
              <a:sym typeface="Oswald"/>
            </a:endParaRPr>
          </a:p>
        </p:txBody>
      </p:sp>
      <p:sp>
        <p:nvSpPr>
          <p:cNvPr id="765" name="Google Shape;765;p78"/>
          <p:cNvSpPr txBox="1"/>
          <p:nvPr>
            <p:ph type="title"/>
          </p:nvPr>
        </p:nvSpPr>
        <p:spPr>
          <a:xfrm>
            <a:off x="4761000" y="3225475"/>
            <a:ext cx="3654300" cy="666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Oswald"/>
                <a:ea typeface="Oswald"/>
                <a:cs typeface="Oswald"/>
                <a:sym typeface="Oswald"/>
              </a:rPr>
              <a:t>Help </a:t>
            </a:r>
            <a:r>
              <a:rPr lang="en" sz="3000">
                <a:solidFill>
                  <a:srgbClr val="FFFFFF"/>
                </a:solidFill>
                <a:latin typeface="Oswald"/>
                <a:ea typeface="Oswald"/>
                <a:cs typeface="Oswald"/>
                <a:sym typeface="Oswald"/>
              </a:rPr>
              <a:t>with content</a:t>
            </a:r>
            <a:r>
              <a:rPr lang="en" sz="3000">
                <a:solidFill>
                  <a:srgbClr val="FFFFFF"/>
                </a:solidFill>
                <a:latin typeface="Oswald"/>
                <a:ea typeface="Oswald"/>
                <a:cs typeface="Oswald"/>
                <a:sym typeface="Oswald"/>
              </a:rPr>
              <a:t>- </a:t>
            </a:r>
            <a:r>
              <a:rPr lang="en" sz="3000">
                <a:solidFill>
                  <a:srgbClr val="FFFFFF"/>
                </a:solidFill>
                <a:latin typeface="Oswald"/>
                <a:ea typeface="Oswald"/>
                <a:cs typeface="Oswald"/>
                <a:sym typeface="Oswald"/>
              </a:rPr>
              <a:t>Sushant Sinha</a:t>
            </a:r>
            <a:endParaRPr sz="3000">
              <a:solidFill>
                <a:srgbClr val="FFFFFF"/>
              </a:solidFill>
              <a:latin typeface="Oswald"/>
              <a:ea typeface="Oswald"/>
              <a:cs typeface="Oswald"/>
              <a:sym typeface="Oswald"/>
            </a:endParaRPr>
          </a:p>
          <a:p>
            <a:pPr indent="0" lvl="0" marL="0" rtl="0" algn="ctr">
              <a:spcBef>
                <a:spcPts val="0"/>
              </a:spcBef>
              <a:spcAft>
                <a:spcPts val="0"/>
              </a:spcAft>
              <a:buNone/>
            </a:pPr>
            <a:r>
              <a:rPr lang="en" sz="3000">
                <a:solidFill>
                  <a:srgbClr val="FFFFFF"/>
                </a:solidFill>
                <a:latin typeface="Oswald"/>
                <a:ea typeface="Oswald"/>
                <a:cs typeface="Oswald"/>
                <a:sym typeface="Oswald"/>
              </a:rPr>
              <a:t>Akshat Porwal</a:t>
            </a:r>
            <a:endParaRPr sz="3000">
              <a:solidFill>
                <a:srgbClr val="FFFFFF"/>
              </a:solidFill>
              <a:latin typeface="Montserrat"/>
              <a:ea typeface="Montserrat"/>
              <a:cs typeface="Montserrat"/>
              <a:sym typeface="Montserrat"/>
            </a:endParaRPr>
          </a:p>
          <a:p>
            <a:pPr indent="0" lvl="0" marL="0" rtl="0" algn="ctr">
              <a:spcBef>
                <a:spcPts val="0"/>
              </a:spcBef>
              <a:spcAft>
                <a:spcPts val="0"/>
              </a:spcAft>
              <a:buNone/>
            </a:pPr>
            <a:r>
              <a:t/>
            </a:r>
            <a:endParaRPr sz="3000">
              <a:solidFill>
                <a:srgbClr val="FFFFFF"/>
              </a:solidFill>
              <a:latin typeface="Oswald"/>
              <a:ea typeface="Oswald"/>
              <a:cs typeface="Oswald"/>
              <a:sym typeface="Oswald"/>
            </a:endParaRPr>
          </a:p>
        </p:txBody>
      </p:sp>
      <p:sp>
        <p:nvSpPr>
          <p:cNvPr id="766" name="Google Shape;766;p78"/>
          <p:cNvSpPr txBox="1"/>
          <p:nvPr>
            <p:ph idx="1" type="body"/>
          </p:nvPr>
        </p:nvSpPr>
        <p:spPr>
          <a:xfrm>
            <a:off x="2789325" y="348125"/>
            <a:ext cx="2793900" cy="654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3300">
                <a:solidFill>
                  <a:schemeClr val="dk1"/>
                </a:solidFill>
              </a:rPr>
              <a:t>Thank You!!</a:t>
            </a:r>
            <a:endParaRPr sz="3300">
              <a:solidFill>
                <a:schemeClr val="dk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30"/>
          <p:cNvSpPr txBox="1"/>
          <p:nvPr>
            <p:ph type="title"/>
          </p:nvPr>
        </p:nvSpPr>
        <p:spPr>
          <a:xfrm>
            <a:off x="311688" y="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b="1" lang="en" sz="2920"/>
              <a:t>Why should you care?</a:t>
            </a:r>
            <a:endParaRPr b="1" sz="2920"/>
          </a:p>
        </p:txBody>
      </p:sp>
      <p:pic>
        <p:nvPicPr>
          <p:cNvPr id="131" name="Google Shape;131;p30"/>
          <p:cNvPicPr preferRelativeResize="0"/>
          <p:nvPr/>
        </p:nvPicPr>
        <p:blipFill>
          <a:blip r:embed="rId3">
            <a:alphaModFix/>
          </a:blip>
          <a:stretch>
            <a:fillRect/>
          </a:stretch>
        </p:blipFill>
        <p:spPr>
          <a:xfrm>
            <a:off x="1261625" y="572700"/>
            <a:ext cx="6931925" cy="44184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n"/>
              <a:t>Top salaries(OpenAI)</a:t>
            </a:r>
            <a:endParaRPr b="1"/>
          </a:p>
        </p:txBody>
      </p:sp>
      <p:sp>
        <p:nvSpPr>
          <p:cNvPr id="137" name="Google Shape;137;p3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sz="1050">
                <a:solidFill>
                  <a:srgbClr val="1A1A1B"/>
                </a:solidFill>
                <a:highlight>
                  <a:srgbClr val="FFFFFF"/>
                </a:highlight>
              </a:rPr>
              <a:t>Main salaries:</a:t>
            </a:r>
            <a:endParaRPr sz="1050">
              <a:solidFill>
                <a:srgbClr val="1A1A1B"/>
              </a:solidFill>
              <a:highlight>
                <a:srgbClr val="FFFFFF"/>
              </a:highlight>
            </a:endParaRPr>
          </a:p>
          <a:p>
            <a:pPr indent="-295275" lvl="0" marL="673100" marR="139700" rtl="0" algn="l">
              <a:spcBef>
                <a:spcPts val="1000"/>
              </a:spcBef>
              <a:spcAft>
                <a:spcPts val="0"/>
              </a:spcAft>
              <a:buClr>
                <a:srgbClr val="1A1A1B"/>
              </a:buClr>
              <a:buSzPts val="1050"/>
              <a:buChar char="●"/>
            </a:pPr>
            <a:r>
              <a:rPr lang="en" sz="1050">
                <a:solidFill>
                  <a:srgbClr val="1A1A1B"/>
                </a:solidFill>
                <a:highlight>
                  <a:srgbClr val="FFFFFF"/>
                </a:highlight>
              </a:rPr>
              <a:t>Chris Clark, director/COO: 20h, $41k [$165k other organization - Y Combinator Research Inc.?]</a:t>
            </a:r>
            <a:endParaRPr sz="1050">
              <a:solidFill>
                <a:srgbClr val="1A1A1B"/>
              </a:solidFill>
              <a:highlight>
                <a:srgbClr val="FFFFFF"/>
              </a:highlight>
            </a:endParaRPr>
          </a:p>
          <a:p>
            <a:pPr indent="-295275" lvl="0" marL="673100" marR="139700" rtl="0" algn="l">
              <a:spcBef>
                <a:spcPts val="0"/>
              </a:spcBef>
              <a:spcAft>
                <a:spcPts val="0"/>
              </a:spcAft>
              <a:buClr>
                <a:srgbClr val="1A1A1B"/>
              </a:buClr>
              <a:buSzPts val="1050"/>
              <a:buChar char="●"/>
            </a:pPr>
            <a:r>
              <a:rPr lang="en" sz="1050">
                <a:solidFill>
                  <a:srgbClr val="1A1A1B"/>
                </a:solidFill>
                <a:highlight>
                  <a:srgbClr val="FFFFFF"/>
                </a:highlight>
              </a:rPr>
              <a:t>Gregory Brockman, CTO: 40h, $175k</a:t>
            </a:r>
            <a:endParaRPr sz="1050">
              <a:solidFill>
                <a:srgbClr val="1A1A1B"/>
              </a:solidFill>
              <a:highlight>
                <a:srgbClr val="FFFFFF"/>
              </a:highlight>
            </a:endParaRPr>
          </a:p>
          <a:p>
            <a:pPr indent="-295275" lvl="0" marL="673100" marR="139700" rtl="0" algn="l">
              <a:spcBef>
                <a:spcPts val="0"/>
              </a:spcBef>
              <a:spcAft>
                <a:spcPts val="0"/>
              </a:spcAft>
              <a:buClr>
                <a:srgbClr val="1A1A1B"/>
              </a:buClr>
              <a:buSzPts val="1050"/>
              <a:buChar char="●"/>
            </a:pPr>
            <a:r>
              <a:rPr lang="en" sz="1050">
                <a:solidFill>
                  <a:srgbClr val="1A1A1B"/>
                </a:solidFill>
                <a:highlight>
                  <a:srgbClr val="FFFFFF"/>
                </a:highlight>
              </a:rPr>
              <a:t>Ilya Sutskever, research director: 40h, $1,900k [base: $900k, $1,000,000 "bonus and incentive compensation"]</a:t>
            </a:r>
            <a:endParaRPr sz="1050">
              <a:solidFill>
                <a:srgbClr val="1A1A1B"/>
              </a:solidFill>
              <a:highlight>
                <a:srgbClr val="FFFFFF"/>
              </a:highlight>
            </a:endParaRPr>
          </a:p>
          <a:p>
            <a:pPr indent="-295275" lvl="0" marL="673100" marR="139700" rtl="0" algn="l">
              <a:spcBef>
                <a:spcPts val="0"/>
              </a:spcBef>
              <a:spcAft>
                <a:spcPts val="0"/>
              </a:spcAft>
              <a:buClr>
                <a:srgbClr val="1A1A1B"/>
              </a:buClr>
              <a:buSzPts val="1050"/>
              <a:buChar char="●"/>
            </a:pPr>
            <a:r>
              <a:rPr lang="en" sz="1050">
                <a:solidFill>
                  <a:srgbClr val="1A1A1B"/>
                </a:solidFill>
                <a:highlight>
                  <a:srgbClr val="FFFFFF"/>
                </a:highlight>
              </a:rPr>
              <a:t>Ian Goodfellow, research scientist: 40h, $808k [base: $208k, $600k bonus]</a:t>
            </a:r>
            <a:endParaRPr sz="1050">
              <a:solidFill>
                <a:srgbClr val="1A1A1B"/>
              </a:solidFill>
              <a:highlight>
                <a:srgbClr val="FFFFFF"/>
              </a:highlight>
            </a:endParaRPr>
          </a:p>
          <a:p>
            <a:pPr indent="-295275" lvl="0" marL="673100" marR="139700" rtl="0" algn="l">
              <a:spcBef>
                <a:spcPts val="0"/>
              </a:spcBef>
              <a:spcAft>
                <a:spcPts val="0"/>
              </a:spcAft>
              <a:buClr>
                <a:srgbClr val="1A1A1B"/>
              </a:buClr>
              <a:buSzPts val="1050"/>
              <a:buChar char="●"/>
            </a:pPr>
            <a:r>
              <a:rPr lang="en" sz="1050">
                <a:solidFill>
                  <a:srgbClr val="1A1A1B"/>
                </a:solidFill>
                <a:highlight>
                  <a:srgbClr val="FFFFFF"/>
                </a:highlight>
              </a:rPr>
              <a:t>Pieter Abbeel, technical staff: 40h, $425k [base: $175k, $250k bonus]</a:t>
            </a:r>
            <a:endParaRPr sz="1050">
              <a:solidFill>
                <a:srgbClr val="1A1A1B"/>
              </a:solidFill>
              <a:highlight>
                <a:srgbClr val="FFFFFF"/>
              </a:highlight>
            </a:endParaRPr>
          </a:p>
          <a:p>
            <a:pPr indent="-295275" lvl="0" marL="673100" marR="139700" rtl="0" algn="l">
              <a:spcBef>
                <a:spcPts val="0"/>
              </a:spcBef>
              <a:spcAft>
                <a:spcPts val="0"/>
              </a:spcAft>
              <a:buClr>
                <a:srgbClr val="1A1A1B"/>
              </a:buClr>
              <a:buSzPts val="1050"/>
              <a:buChar char="●"/>
            </a:pPr>
            <a:r>
              <a:rPr lang="en" sz="1050">
                <a:solidFill>
                  <a:srgbClr val="1A1A1B"/>
                </a:solidFill>
                <a:highlight>
                  <a:srgbClr val="FFFFFF"/>
                </a:highlight>
              </a:rPr>
              <a:t>Man Wai Vicki Cheung, technical staff: 40h, $298k</a:t>
            </a:r>
            <a:endParaRPr sz="1050">
              <a:solidFill>
                <a:srgbClr val="1A1A1B"/>
              </a:solidFill>
              <a:highlight>
                <a:srgbClr val="FFFFFF"/>
              </a:highlight>
            </a:endParaRPr>
          </a:p>
          <a:p>
            <a:pPr indent="-295275" lvl="0" marL="673100" marR="139700" rtl="0" algn="l">
              <a:spcBef>
                <a:spcPts val="0"/>
              </a:spcBef>
              <a:spcAft>
                <a:spcPts val="0"/>
              </a:spcAft>
              <a:buClr>
                <a:srgbClr val="1A1A1B"/>
              </a:buClr>
              <a:buSzPts val="1050"/>
              <a:buChar char="●"/>
            </a:pPr>
            <a:r>
              <a:rPr lang="en" sz="1050">
                <a:solidFill>
                  <a:srgbClr val="1A1A1B"/>
                </a:solidFill>
                <a:highlight>
                  <a:srgbClr val="FFFFFF"/>
                </a:highlight>
              </a:rPr>
              <a:t>John Schulman, senior research: 0h [?], $275k</a:t>
            </a:r>
            <a:endParaRPr sz="1050">
              <a:solidFill>
                <a:srgbClr val="1A1A1B"/>
              </a:solidFill>
              <a:highlight>
                <a:srgbClr val="FFFFFF"/>
              </a:highlight>
            </a:endParaRPr>
          </a:p>
          <a:p>
            <a:pPr indent="-295275" lvl="0" marL="673100" marR="139700" rtl="0" algn="l">
              <a:spcBef>
                <a:spcPts val="0"/>
              </a:spcBef>
              <a:spcAft>
                <a:spcPts val="0"/>
              </a:spcAft>
              <a:buClr>
                <a:srgbClr val="1A1A1B"/>
              </a:buClr>
              <a:buSzPts val="1050"/>
              <a:buChar char="●"/>
            </a:pPr>
            <a:r>
              <a:rPr lang="en" sz="1050">
                <a:solidFill>
                  <a:srgbClr val="1A1A1B"/>
                </a:solidFill>
                <a:highlight>
                  <a:srgbClr val="FFFFFF"/>
                </a:highlight>
              </a:rPr>
              <a:t>Diederik Kingma, technical staff: 40h, $173k</a:t>
            </a:r>
            <a:endParaRPr sz="1050">
              <a:solidFill>
                <a:srgbClr val="1A1A1B"/>
              </a:solidFill>
              <a:highlight>
                <a:srgbClr val="FFFFFF"/>
              </a:highlight>
            </a:endParaRPr>
          </a:p>
          <a:p>
            <a:pPr indent="0" lvl="0" marL="0" rtl="0" algn="l">
              <a:spcBef>
                <a:spcPts val="1000"/>
              </a:spcBef>
              <a:spcAft>
                <a:spcPts val="120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3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b="1" sz="3800"/>
          </a:p>
          <a:p>
            <a:pPr indent="0" lvl="0" marL="0" rtl="0" algn="l">
              <a:spcBef>
                <a:spcPts val="1200"/>
              </a:spcBef>
              <a:spcAft>
                <a:spcPts val="0"/>
              </a:spcAft>
              <a:buNone/>
            </a:pPr>
            <a:r>
              <a:rPr b="1" lang="en" sz="3800"/>
              <a:t>“</a:t>
            </a:r>
            <a:r>
              <a:rPr i="1" lang="en" sz="3800" u="sng"/>
              <a:t>AI is the new </a:t>
            </a:r>
            <a:endParaRPr i="1" sz="3800" u="sng"/>
          </a:p>
          <a:p>
            <a:pPr indent="0" lvl="0" marL="0" rtl="0" algn="l">
              <a:spcBef>
                <a:spcPts val="1200"/>
              </a:spcBef>
              <a:spcAft>
                <a:spcPts val="0"/>
              </a:spcAft>
              <a:buNone/>
            </a:pPr>
            <a:r>
              <a:rPr i="1" lang="en" sz="3800" u="sng"/>
              <a:t>Electricity</a:t>
            </a:r>
            <a:r>
              <a:rPr b="1" lang="en" sz="3800"/>
              <a:t>”</a:t>
            </a:r>
            <a:endParaRPr b="1" sz="3800"/>
          </a:p>
          <a:p>
            <a:pPr indent="0" lvl="0" marL="0" rtl="0" algn="l">
              <a:spcBef>
                <a:spcPts val="1200"/>
              </a:spcBef>
              <a:spcAft>
                <a:spcPts val="1200"/>
              </a:spcAft>
              <a:buNone/>
            </a:pPr>
            <a:r>
              <a:rPr lang="en" sz="2000"/>
              <a:t>-Andrew Ng</a:t>
            </a:r>
            <a:endParaRPr sz="2000"/>
          </a:p>
        </p:txBody>
      </p:sp>
      <p:pic>
        <p:nvPicPr>
          <p:cNvPr id="143" name="Google Shape;143;p32"/>
          <p:cNvPicPr preferRelativeResize="0"/>
          <p:nvPr/>
        </p:nvPicPr>
        <p:blipFill>
          <a:blip r:embed="rId3">
            <a:alphaModFix/>
          </a:blip>
          <a:stretch>
            <a:fillRect/>
          </a:stretch>
        </p:blipFill>
        <p:spPr>
          <a:xfrm>
            <a:off x="4110476" y="1152475"/>
            <a:ext cx="4721823" cy="3147100"/>
          </a:xfrm>
          <a:prstGeom prst="rect">
            <a:avLst/>
          </a:prstGeom>
          <a:noFill/>
          <a:ln>
            <a:noFill/>
          </a:ln>
        </p:spPr>
      </p:pic>
      <p:sp>
        <p:nvSpPr>
          <p:cNvPr id="144" name="Google Shape;144;p32"/>
          <p:cNvSpPr txBox="1"/>
          <p:nvPr/>
        </p:nvSpPr>
        <p:spPr>
          <a:xfrm>
            <a:off x="900900" y="295975"/>
            <a:ext cx="7342200" cy="769500"/>
          </a:xfrm>
          <a:prstGeom prst="rect">
            <a:avLst/>
          </a:prstGeom>
          <a:noFill/>
          <a:ln>
            <a:noFill/>
          </a:ln>
        </p:spPr>
        <p:txBody>
          <a:bodyPr anchorCtr="0" anchor="ctr" bIns="91425" lIns="91425" spcFirstLastPara="1" rIns="91425" wrap="square" tIns="91425">
            <a:spAutoFit/>
          </a:bodyPr>
          <a:lstStyle/>
          <a:p>
            <a:pPr indent="-469900" lvl="0" marL="457200" marR="0" rtl="0" algn="just">
              <a:lnSpc>
                <a:spcPct val="115000"/>
              </a:lnSpc>
              <a:spcBef>
                <a:spcPts val="0"/>
              </a:spcBef>
              <a:spcAft>
                <a:spcPts val="0"/>
              </a:spcAft>
              <a:buClr>
                <a:schemeClr val="dk1"/>
              </a:buClr>
              <a:buSzPts val="3800"/>
              <a:buAutoNum type="arabicPeriod"/>
            </a:pPr>
            <a:r>
              <a:rPr lang="en" sz="3800">
                <a:solidFill>
                  <a:schemeClr val="dk1"/>
                </a:solidFill>
              </a:rPr>
              <a:t>Industry</a:t>
            </a:r>
            <a:r>
              <a:rPr b="1" lang="en" sz="3300"/>
              <a:t> </a:t>
            </a:r>
            <a:r>
              <a:rPr lang="en" sz="3800">
                <a:solidFill>
                  <a:schemeClr val="dk1"/>
                </a:solidFill>
              </a:rPr>
              <a:t>leaders</a:t>
            </a:r>
            <a:r>
              <a:rPr b="1" lang="en" sz="3300"/>
              <a:t> </a:t>
            </a:r>
            <a:r>
              <a:rPr lang="en" sz="3800">
                <a:solidFill>
                  <a:schemeClr val="dk1"/>
                </a:solidFill>
              </a:rPr>
              <a:t>on AI</a:t>
            </a:r>
            <a:endParaRPr b="1" sz="33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50" name="Google Shape;150;p3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51" name="Google Shape;151;p33"/>
          <p:cNvPicPr preferRelativeResize="0"/>
          <p:nvPr/>
        </p:nvPicPr>
        <p:blipFill>
          <a:blip r:embed="rId3">
            <a:alphaModFix/>
          </a:blip>
          <a:stretch>
            <a:fillRect/>
          </a:stretch>
        </p:blipFill>
        <p:spPr>
          <a:xfrm>
            <a:off x="2000250" y="0"/>
            <a:ext cx="5143500" cy="51435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